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313" r:id="rId1"/>
  </p:sldMasterIdLst>
  <p:notesMasterIdLst>
    <p:notesMasterId r:id="rId4"/>
  </p:notesMasterIdLst>
  <p:handoutMasterIdLst>
    <p:handoutMasterId r:id="rId5"/>
  </p:handoutMasterIdLst>
  <p:sldIdLst>
    <p:sldId id="788" r:id="rId2"/>
    <p:sldId id="789" r:id="rId3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24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4231" autoAdjust="0"/>
    <p:restoredTop sz="86364" autoAdjust="0"/>
  </p:normalViewPr>
  <p:slideViewPr>
    <p:cSldViewPr snapToGrid="0" snapToObjects="1">
      <p:cViewPr varScale="1">
        <p:scale>
          <a:sx n="62" d="100"/>
          <a:sy n="62" d="100"/>
        </p:scale>
        <p:origin x="1728" y="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965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DBB6A8-7F6B-0E4B-B79F-F5D9F0578627}" type="datetimeFigureOut">
              <a:rPr lang="ja-JP" altLang="en-US" smtClean="0"/>
              <a:pPr/>
              <a:t>2025/10/17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83FB76-63DE-4B41-AFD7-3DB3A7E9B844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6921A0-40D8-904E-AEB7-C76ECBE83F1B}" type="datetimeFigureOut">
              <a:rPr lang="ja-JP" altLang="en-US" smtClean="0"/>
              <a:pPr/>
              <a:t>2025/10/17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C65E8A-C341-0947-A207-6ED89BA092E2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コネクタ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タイトル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ja-JP" altLang="en-US"/>
              <a:t>マスタ タイトルの書式設定</a:t>
            </a:r>
            <a:endParaRPr kumimoji="0" lang="en-US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ja-JP" altLang="en-US"/>
              <a:t>マスタ サブタイトルの書式設定</a:t>
            </a:r>
            <a:endParaRPr kumimoji="0" lang="en-US"/>
          </a:p>
        </p:txBody>
      </p:sp>
      <p:sp>
        <p:nvSpPr>
          <p:cNvPr id="16" name="日付プレースホルダ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78C27-BF5E-9241-BD98-34395C8A01BE}" type="datetime1">
              <a:rPr kumimoji="1" lang="ja-JP" altLang="en-US" smtClean="0"/>
              <a:pPr/>
              <a:t>2025/10/17</a:t>
            </a:fld>
            <a:endParaRPr kumimoji="1" lang="en-US"/>
          </a:p>
        </p:txBody>
      </p:sp>
      <p:sp>
        <p:nvSpPr>
          <p:cNvPr id="2" name="フッター プレースホルダ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ja-JP" altLang="en-US"/>
          </a:p>
        </p:txBody>
      </p:sp>
      <p:sp>
        <p:nvSpPr>
          <p:cNvPr id="15" name="スライド番号プレースホルダ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409144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/>
              <a:t>マスタ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21CB5-1145-F943-9D66-19AA9BE1DF7E}" type="datetime1">
              <a:rPr lang="ja-JP" altLang="en-US" smtClean="0"/>
              <a:pPr/>
              <a:t>2025/10/17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3D7D1-F0F9-9444-9ADB-B5939DCA3559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6508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ja-JP" altLang="en-US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ja-JP" altLang="en-US"/>
              <a:t>マスタ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29AA-20AC-584A-943D-EE68D00EDDCB}" type="datetime1">
              <a:rPr lang="ja-JP" altLang="en-US" smtClean="0"/>
              <a:pPr/>
              <a:t>2025/10/17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3D7D1-F0F9-9444-9ADB-B5939DCA3559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11682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タイトル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 タイトルの書式設定</a:t>
            </a:r>
            <a:endParaRPr kumimoji="0" lang="en-US"/>
          </a:p>
        </p:txBody>
      </p:sp>
      <p:sp>
        <p:nvSpPr>
          <p:cNvPr id="27" name="コンテンツ プレースホルダ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ja-JP" altLang="en-US"/>
              <a:t>マスタ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25" name="日付プレースホルダ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200EE-E64D-2A42-B1FF-36FD60279D6E}" type="datetime1">
              <a:rPr lang="ja-JP" altLang="en-US" smtClean="0"/>
              <a:pPr/>
              <a:t>2025/10/17</a:t>
            </a:fld>
            <a:endParaRPr lang="ja-JP" altLang="en-US"/>
          </a:p>
        </p:txBody>
      </p:sp>
      <p:sp>
        <p:nvSpPr>
          <p:cNvPr id="19" name="フッター プレースホルダ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16" name="スライド番号プレースホルダ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CD3D7D1-F0F9-9444-9ADB-B5939DCA3559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2967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コネクタ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テキスト プレースホルダ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/>
              <a:t>マスタ テキストの書式設定</a:t>
            </a:r>
          </a:p>
        </p:txBody>
      </p:sp>
      <p:sp>
        <p:nvSpPr>
          <p:cNvPr id="19" name="日付プレースホルダ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D0220-3466-4940-BCC7-682D7BD2ED82}" type="datetime1">
              <a:rPr lang="ja-JP" altLang="en-US" smtClean="0"/>
              <a:pPr/>
              <a:t>2025/10/17</a:t>
            </a:fld>
            <a:endParaRPr lang="ja-JP" altLang="en-US"/>
          </a:p>
        </p:txBody>
      </p:sp>
      <p:sp>
        <p:nvSpPr>
          <p:cNvPr id="11" name="フッター プレースホルダ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16" name="スライド番号プレースホル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タイトル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ja-JP" altLang="en-US"/>
              <a:t>マスタ タイトルの書式設定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9210387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タイトル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ja-JP" altLang="en-US"/>
              <a:t>マスタ タイトルの書式設定</a:t>
            </a:r>
            <a:endParaRPr kumimoji="0" lang="en-US"/>
          </a:p>
        </p:txBody>
      </p:sp>
      <p:sp>
        <p:nvSpPr>
          <p:cNvPr id="14" name="コンテンツ プレースホルダ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ja-JP" altLang="en-US"/>
              <a:t>マスタ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13" name="コンテンツ プレースホルダ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ja-JP" altLang="en-US"/>
              <a:t>マスタ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21" name="日付プレースホルダ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18460-FE56-8446-A132-D3D266D1D76E}" type="datetime1">
              <a:rPr lang="ja-JP" altLang="en-US" smtClean="0"/>
              <a:pPr/>
              <a:t>2025/10/17</a:t>
            </a:fld>
            <a:endParaRPr lang="ja-JP" altLang="en-US"/>
          </a:p>
        </p:txBody>
      </p:sp>
      <p:sp>
        <p:nvSpPr>
          <p:cNvPr id="10" name="フッター プレースホルダ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1" name="スライド番号プレースホルダ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3D7D1-F0F9-9444-9ADB-B5939DCA3559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44364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タイトル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ja-JP" altLang="en-US"/>
              <a:t>マスタ タイトルの書式設定</a:t>
            </a:r>
            <a:endParaRPr kumimoji="0" lang="en-US"/>
          </a:p>
        </p:txBody>
      </p:sp>
      <p:sp>
        <p:nvSpPr>
          <p:cNvPr id="13" name="テキスト プレースホルダ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/>
              <a:t>マスタ テキストの書式設定</a:t>
            </a:r>
          </a:p>
        </p:txBody>
      </p:sp>
      <p:sp>
        <p:nvSpPr>
          <p:cNvPr id="25" name="テキスト プレースホルダ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ja-JP" altLang="en-US"/>
              <a:t>マスタ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28" name="コンテンツ プレースホルダ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ja-JP" altLang="en-US"/>
              <a:t>マスタ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10" name="日付プレースホルダ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8FDE5-DF15-1447-A420-E3C7D34628C0}" type="datetime1">
              <a:rPr lang="ja-JP" altLang="en-US" smtClean="0"/>
              <a:pPr/>
              <a:t>2025/10/17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CD3D7D1-F0F9-9444-9ADB-B5939DCA3559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11" name="直線コネクタ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809333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タイトル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ja-JP" altLang="en-US"/>
              <a:t>マスタ タイトルの書式設定</a:t>
            </a:r>
            <a:endParaRPr kumimoji="0" lang="en-US"/>
          </a:p>
        </p:txBody>
      </p:sp>
      <p:sp>
        <p:nvSpPr>
          <p:cNvPr id="12" name="日付プレースホル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ED99C-ACEA-8E49-88A1-F0C6FFBB7A15}" type="datetime1">
              <a:rPr lang="ja-JP" altLang="en-US" smtClean="0"/>
              <a:pPr/>
              <a:t>2025/10/17</a:t>
            </a:fld>
            <a:endParaRPr lang="ja-JP" altLang="en-US"/>
          </a:p>
        </p:txBody>
      </p:sp>
      <p:sp>
        <p:nvSpPr>
          <p:cNvPr id="21" name="フッター プレースホルダ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3D7D1-F0F9-9444-9ADB-B5939DCA3559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52393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196E0-FD13-A749-BD5B-C1FF3AE4E51D}" type="datetime1">
              <a:rPr lang="ja-JP" altLang="en-US" smtClean="0"/>
              <a:pPr/>
              <a:t>2025/10/17</a:t>
            </a:fld>
            <a:endParaRPr lang="ja-JP" altLang="en-US"/>
          </a:p>
        </p:txBody>
      </p:sp>
      <p:sp>
        <p:nvSpPr>
          <p:cNvPr id="24" name="フッター プレースホルダ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3D7D1-F0F9-9444-9ADB-B5939DCA3559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39003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直線コネクタ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タイトル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ja-JP" altLang="en-US"/>
              <a:t>マスタ タイトルの書式設定</a:t>
            </a:r>
            <a:endParaRPr kumimoji="0" lang="en-US"/>
          </a:p>
        </p:txBody>
      </p:sp>
      <p:sp>
        <p:nvSpPr>
          <p:cNvPr id="26" name="テキスト プレースホルダ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/>
              <a:t>マスタ テキストの書式設定</a:t>
            </a:r>
          </a:p>
        </p:txBody>
      </p:sp>
      <p:sp>
        <p:nvSpPr>
          <p:cNvPr id="14" name="コンテンツ プレースホルダ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ja-JP" altLang="en-US"/>
              <a:t>マスタ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25" name="日付プレースホルダ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32A90-6FC4-D54B-9855-F1A53A7FA962}" type="datetime1">
              <a:rPr lang="ja-JP" altLang="en-US" smtClean="0"/>
              <a:pPr/>
              <a:t>2025/10/17</a:t>
            </a:fld>
            <a:endParaRPr lang="ja-JP" altLang="en-US"/>
          </a:p>
        </p:txBody>
      </p:sp>
      <p:sp>
        <p:nvSpPr>
          <p:cNvPr id="29" name="フッター プレースホルダ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3D7D1-F0F9-9444-9ADB-B5939DCA3559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99998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図プレースホルダ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ja-JP" altLang="en-US"/>
              <a:t>アイコンをクリックして図を追加</a:t>
            </a:r>
            <a:endParaRPr kumimoji="0" lang="en-US" dirty="0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33EF0-C838-EA4A-8641-FE2872AA9C08}" type="datetime1">
              <a:rPr lang="ja-JP" altLang="en-US" smtClean="0"/>
              <a:pPr/>
              <a:t>2025/10/17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1" name="スライド番号プレースホルダ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3D7D1-F0F9-9444-9ADB-B5939DCA3559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17" name="タイトル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ja-JP" altLang="en-US"/>
              <a:t>マスタ タイトルの書式設定</a:t>
            </a:r>
            <a:endParaRPr kumimoji="0" lang="en-US"/>
          </a:p>
        </p:txBody>
      </p:sp>
      <p:sp>
        <p:nvSpPr>
          <p:cNvPr id="26" name="テキスト プレースホルダ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639307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1000">
              <a:schemeClr val="bg2"/>
            </a:gs>
            <a:gs pos="65000">
              <a:schemeClr val="bg1"/>
            </a:gs>
            <a:gs pos="70000">
              <a:schemeClr val="bg1"/>
            </a:gs>
          </a:gsLst>
          <a:lin ang="264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コネクタ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テキスト プレースホルダ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ja-JP" altLang="en-US"/>
              <a:t>マスタ テキストの書式設定</a:t>
            </a:r>
          </a:p>
          <a:p>
            <a:pPr lvl="1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2 </a:t>
            </a:r>
            <a:r>
              <a:rPr kumimoji="0" lang="ja-JP" altLang="en-US"/>
              <a:t>レベル</a:t>
            </a:r>
          </a:p>
          <a:p>
            <a:pPr lvl="2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3 </a:t>
            </a:r>
            <a:r>
              <a:rPr kumimoji="0" lang="ja-JP" altLang="en-US"/>
              <a:t>レベル</a:t>
            </a:r>
          </a:p>
          <a:p>
            <a:pPr lvl="3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4 </a:t>
            </a:r>
            <a:r>
              <a:rPr kumimoji="0" lang="ja-JP" altLang="en-US"/>
              <a:t>レベル</a:t>
            </a:r>
          </a:p>
          <a:p>
            <a:pPr lvl="4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5 </a:t>
            </a:r>
            <a:r>
              <a:rPr kumimoji="0" lang="ja-JP" altLang="en-US"/>
              <a:t>レベル</a:t>
            </a:r>
            <a:endParaRPr kumimoji="0" lang="en-US"/>
          </a:p>
        </p:txBody>
      </p:sp>
      <p:sp>
        <p:nvSpPr>
          <p:cNvPr id="11" name="日付プレースホルダ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015DB22-365F-AC40-A28A-87727F1C68F7}" type="datetime1">
              <a:rPr lang="ja-JP" altLang="en-US" smtClean="0"/>
              <a:pPr/>
              <a:t>2025/10/17</a:t>
            </a:fld>
            <a:endParaRPr lang="ja-JP" altLang="en-US"/>
          </a:p>
        </p:txBody>
      </p:sp>
      <p:sp>
        <p:nvSpPr>
          <p:cNvPr id="28" name="フッター プレースホルダ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CD3D7D1-F0F9-9444-9ADB-B5939DCA3559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10" name="タイトル プレースホルダ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ja-JP" altLang="en-US"/>
              <a:t>マスタ タイトルの書式設定</a:t>
            </a:r>
            <a:endParaRPr kumimoji="0" lang="en-US"/>
          </a:p>
        </p:txBody>
      </p:sp>
      <p:sp>
        <p:nvSpPr>
          <p:cNvPr id="9" name="直線コネクタ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直線コネクタ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412407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4" r:id="rId1"/>
    <p:sldLayoutId id="2147484315" r:id="rId2"/>
    <p:sldLayoutId id="2147484316" r:id="rId3"/>
    <p:sldLayoutId id="2147484317" r:id="rId4"/>
    <p:sldLayoutId id="2147484318" r:id="rId5"/>
    <p:sldLayoutId id="2147484319" r:id="rId6"/>
    <p:sldLayoutId id="2147484320" r:id="rId7"/>
    <p:sldLayoutId id="2147484321" r:id="rId8"/>
    <p:sldLayoutId id="2147484322" r:id="rId9"/>
    <p:sldLayoutId id="2147484323" r:id="rId10"/>
    <p:sldLayoutId id="2147484324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1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1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1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1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1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1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1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8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8E4E66-82CE-0822-6CA1-3800FA963B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EB7E7776-508F-53C2-EB36-AE578CA230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9705" y="2471658"/>
            <a:ext cx="2047875" cy="1362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F1981DE-1FFD-E3CD-CDE9-F6E8B84DA1A8}"/>
              </a:ext>
            </a:extLst>
          </p:cNvPr>
          <p:cNvSpPr txBox="1"/>
          <p:nvPr/>
        </p:nvSpPr>
        <p:spPr>
          <a:xfrm>
            <a:off x="118308" y="1080957"/>
            <a:ext cx="902569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latin typeface="ＭＳ Ｐゴシック"/>
              </a:rPr>
              <a:t>■下の左図のように、方形パルスという「周期関数でない波形」の</a:t>
            </a:r>
            <a:endParaRPr lang="en-US" altLang="ja-JP" sz="2400" dirty="0">
              <a:latin typeface="ＭＳ Ｐゴシック"/>
            </a:endParaRPr>
          </a:p>
          <a:p>
            <a:r>
              <a:rPr lang="ja-JP" altLang="en-US" sz="2400" dirty="0">
                <a:latin typeface="ＭＳ Ｐゴシック"/>
              </a:rPr>
              <a:t>フーリエ変換は中心がピークで左右に減衰していく波になります。</a:t>
            </a:r>
            <a:endParaRPr lang="en-US" altLang="ja-JP" sz="2400" dirty="0">
              <a:latin typeface="ＭＳ Ｐゴシック"/>
            </a:endParaRPr>
          </a:p>
          <a:p>
            <a:r>
              <a:rPr lang="ja-JP" altLang="en-US" sz="2400" dirty="0">
                <a:latin typeface="ＭＳ Ｐゴシック"/>
              </a:rPr>
              <a:t>これと星の対物レンズによる像を</a:t>
            </a:r>
            <a:endParaRPr lang="en-US" altLang="ja-JP" sz="2400" dirty="0">
              <a:latin typeface="ＭＳ Ｐゴシック"/>
            </a:endParaRPr>
          </a:p>
          <a:p>
            <a:r>
              <a:rPr lang="ja-JP" altLang="en-US" sz="2400" dirty="0">
                <a:latin typeface="ＭＳ Ｐゴシック"/>
              </a:rPr>
              <a:t>比較します。</a:t>
            </a:r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588D7D52-90F5-147A-7C45-553BB2950B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8952" y="2620599"/>
            <a:ext cx="2047875" cy="1362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タイトル 11">
            <a:extLst>
              <a:ext uri="{FF2B5EF4-FFF2-40B4-BE49-F238E27FC236}">
                <a16:creationId xmlns:a16="http://schemas.microsoft.com/office/drawing/2014/main" id="{C35648D1-2C07-0E13-A885-34F021214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752" y="144090"/>
            <a:ext cx="8686800" cy="841248"/>
          </a:xfrm>
        </p:spPr>
        <p:txBody>
          <a:bodyPr>
            <a:normAutofit fontScale="90000"/>
          </a:bodyPr>
          <a:lstStyle/>
          <a:p>
            <a:r>
              <a:rPr lang="en-US" altLang="ja-JP" dirty="0">
                <a:effectLst/>
              </a:rPr>
              <a:t>7.3 </a:t>
            </a:r>
            <a:r>
              <a:rPr lang="ja-JP" altLang="en-US" dirty="0">
                <a:effectLst/>
              </a:rPr>
              <a:t>方形パルスのフーリエ変換と対物レンズ</a:t>
            </a:r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F6962123-DE0F-5BE3-8992-B897AA075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3D7D1-F0F9-9444-9ADB-B5939DCA3559}" type="slidenum">
              <a:rPr lang="ja-JP" altLang="en-US" smtClean="0"/>
              <a:pPr/>
              <a:t>1</a:t>
            </a:fld>
            <a:endParaRPr lang="ja-JP" altLang="en-US"/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9B8D9071-E503-0F16-D29C-9053844842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9637" y="4917956"/>
            <a:ext cx="1600200" cy="1123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FAAB607-532D-B94C-BEC4-24973C6C8CBC}"/>
              </a:ext>
            </a:extLst>
          </p:cNvPr>
          <p:cNvSpPr/>
          <p:nvPr/>
        </p:nvSpPr>
        <p:spPr>
          <a:xfrm>
            <a:off x="1447420" y="3777675"/>
            <a:ext cx="1839483" cy="576917"/>
          </a:xfrm>
          <a:prstGeom prst="rect">
            <a:avLst/>
          </a:prstGeom>
          <a:gradFill>
            <a:gsLst>
              <a:gs pos="0">
                <a:srgbClr val="FFC000"/>
              </a:gs>
              <a:gs pos="25000">
                <a:schemeClr val="accent1">
                  <a:tint val="90000"/>
                  <a:shade val="70000"/>
                  <a:satMod val="220000"/>
                </a:schemeClr>
              </a:gs>
              <a:gs pos="50000">
                <a:schemeClr val="accent1">
                  <a:tint val="90000"/>
                  <a:shade val="58000"/>
                  <a:satMod val="225000"/>
                </a:schemeClr>
              </a:gs>
              <a:gs pos="65000">
                <a:schemeClr val="accent1">
                  <a:tint val="90000"/>
                  <a:shade val="58000"/>
                  <a:satMod val="225000"/>
                </a:schemeClr>
              </a:gs>
              <a:gs pos="80000">
                <a:schemeClr val="accent1">
                  <a:tint val="90000"/>
                  <a:shade val="69000"/>
                  <a:satMod val="220000"/>
                </a:schemeClr>
              </a:gs>
              <a:gs pos="100000">
                <a:schemeClr val="accent1">
                  <a:tint val="77000"/>
                  <a:shade val="80000"/>
                  <a:satMod val="23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フーリエ変換</a:t>
            </a:r>
          </a:p>
        </p:txBody>
      </p:sp>
      <p:sp>
        <p:nvSpPr>
          <p:cNvPr id="3" name="矢印: 下 2">
            <a:extLst>
              <a:ext uri="{FF2B5EF4-FFF2-40B4-BE49-F238E27FC236}">
                <a16:creationId xmlns:a16="http://schemas.microsoft.com/office/drawing/2014/main" id="{4F024A52-D96C-203F-70A1-8256188E6477}"/>
              </a:ext>
            </a:extLst>
          </p:cNvPr>
          <p:cNvSpPr/>
          <p:nvPr/>
        </p:nvSpPr>
        <p:spPr>
          <a:xfrm>
            <a:off x="2199509" y="3374526"/>
            <a:ext cx="469557" cy="284206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矢印: 下 5">
            <a:extLst>
              <a:ext uri="{FF2B5EF4-FFF2-40B4-BE49-F238E27FC236}">
                <a16:creationId xmlns:a16="http://schemas.microsoft.com/office/drawing/2014/main" id="{F44F7247-ABAB-AFD7-DDD8-46D03EC850A6}"/>
              </a:ext>
            </a:extLst>
          </p:cNvPr>
          <p:cNvSpPr/>
          <p:nvPr/>
        </p:nvSpPr>
        <p:spPr>
          <a:xfrm>
            <a:off x="2215982" y="4527829"/>
            <a:ext cx="469557" cy="284206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円/楕円 13">
            <a:extLst>
              <a:ext uri="{FF2B5EF4-FFF2-40B4-BE49-F238E27FC236}">
                <a16:creationId xmlns:a16="http://schemas.microsoft.com/office/drawing/2014/main" id="{24A4D7BF-46C9-3978-144F-7C865A406D61}"/>
              </a:ext>
            </a:extLst>
          </p:cNvPr>
          <p:cNvSpPr/>
          <p:nvPr/>
        </p:nvSpPr>
        <p:spPr>
          <a:xfrm>
            <a:off x="5053406" y="3642059"/>
            <a:ext cx="235277" cy="810176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  <a:scene3d>
            <a:camera prst="orthographicFront">
              <a:rot lat="0" lon="0" rev="1620000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2094BB8D-82F1-886D-2E12-1B7679201E5D}"/>
              </a:ext>
            </a:extLst>
          </p:cNvPr>
          <p:cNvCxnSpPr>
            <a:cxnSpLocks/>
          </p:cNvCxnSpPr>
          <p:nvPr/>
        </p:nvCxnSpPr>
        <p:spPr>
          <a:xfrm>
            <a:off x="5168064" y="3571100"/>
            <a:ext cx="21764" cy="220594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647F0956-536A-C653-D166-DA38C22D3A4F}"/>
              </a:ext>
            </a:extLst>
          </p:cNvPr>
          <p:cNvGrpSpPr/>
          <p:nvPr/>
        </p:nvGrpSpPr>
        <p:grpSpPr>
          <a:xfrm>
            <a:off x="4647391" y="4893618"/>
            <a:ext cx="1096659" cy="641935"/>
            <a:chOff x="5685367" y="4946047"/>
            <a:chExt cx="1096659" cy="641935"/>
          </a:xfrm>
        </p:grpSpPr>
        <p:sp>
          <p:nvSpPr>
            <p:cNvPr id="11" name="フリーフォーム 22">
              <a:extLst>
                <a:ext uri="{FF2B5EF4-FFF2-40B4-BE49-F238E27FC236}">
                  <a16:creationId xmlns:a16="http://schemas.microsoft.com/office/drawing/2014/main" id="{D6ECC417-E66D-C65E-17A1-4D93BC7CB674}"/>
                </a:ext>
              </a:extLst>
            </p:cNvPr>
            <p:cNvSpPr/>
            <p:nvPr/>
          </p:nvSpPr>
          <p:spPr>
            <a:xfrm>
              <a:off x="6240161" y="4946047"/>
              <a:ext cx="541865" cy="617597"/>
            </a:xfrm>
            <a:custGeom>
              <a:avLst/>
              <a:gdLst>
                <a:gd name="connsiteX0" fmla="*/ 0 w 4665133"/>
                <a:gd name="connsiteY0" fmla="*/ 0 h 3636434"/>
                <a:gd name="connsiteX1" fmla="*/ 110066 w 4665133"/>
                <a:gd name="connsiteY1" fmla="*/ 25400 h 3636434"/>
                <a:gd name="connsiteX2" fmla="*/ 194733 w 4665133"/>
                <a:gd name="connsiteY2" fmla="*/ 84667 h 3636434"/>
                <a:gd name="connsiteX3" fmla="*/ 304800 w 4665133"/>
                <a:gd name="connsiteY3" fmla="*/ 127000 h 3636434"/>
                <a:gd name="connsiteX4" fmla="*/ 457200 w 4665133"/>
                <a:gd name="connsiteY4" fmla="*/ 541867 h 3636434"/>
                <a:gd name="connsiteX5" fmla="*/ 584200 w 4665133"/>
                <a:gd name="connsiteY5" fmla="*/ 897467 h 3636434"/>
                <a:gd name="connsiteX6" fmla="*/ 736600 w 4665133"/>
                <a:gd name="connsiteY6" fmla="*/ 1439333 h 3636434"/>
                <a:gd name="connsiteX7" fmla="*/ 863600 w 4665133"/>
                <a:gd name="connsiteY7" fmla="*/ 1938867 h 3636434"/>
                <a:gd name="connsiteX8" fmla="*/ 982133 w 4665133"/>
                <a:gd name="connsiteY8" fmla="*/ 2311400 h 3636434"/>
                <a:gd name="connsiteX9" fmla="*/ 1075266 w 4665133"/>
                <a:gd name="connsiteY9" fmla="*/ 2658533 h 3636434"/>
                <a:gd name="connsiteX10" fmla="*/ 1210733 w 4665133"/>
                <a:gd name="connsiteY10" fmla="*/ 3031067 h 3636434"/>
                <a:gd name="connsiteX11" fmla="*/ 1303866 w 4665133"/>
                <a:gd name="connsiteY11" fmla="*/ 3242733 h 3636434"/>
                <a:gd name="connsiteX12" fmla="*/ 1405466 w 4665133"/>
                <a:gd name="connsiteY12" fmla="*/ 3462867 h 3636434"/>
                <a:gd name="connsiteX13" fmla="*/ 1591733 w 4665133"/>
                <a:gd name="connsiteY13" fmla="*/ 3606800 h 3636434"/>
                <a:gd name="connsiteX14" fmla="*/ 1761066 w 4665133"/>
                <a:gd name="connsiteY14" fmla="*/ 3615267 h 3636434"/>
                <a:gd name="connsiteX15" fmla="*/ 1981200 w 4665133"/>
                <a:gd name="connsiteY15" fmla="*/ 3479800 h 3636434"/>
                <a:gd name="connsiteX16" fmla="*/ 2218266 w 4665133"/>
                <a:gd name="connsiteY16" fmla="*/ 3276600 h 3636434"/>
                <a:gd name="connsiteX17" fmla="*/ 2379133 w 4665133"/>
                <a:gd name="connsiteY17" fmla="*/ 3132667 h 3636434"/>
                <a:gd name="connsiteX18" fmla="*/ 2573866 w 4665133"/>
                <a:gd name="connsiteY18" fmla="*/ 3005667 h 3636434"/>
                <a:gd name="connsiteX19" fmla="*/ 2870200 w 4665133"/>
                <a:gd name="connsiteY19" fmla="*/ 3005667 h 3636434"/>
                <a:gd name="connsiteX20" fmla="*/ 3090333 w 4665133"/>
                <a:gd name="connsiteY20" fmla="*/ 3141133 h 3636434"/>
                <a:gd name="connsiteX21" fmla="*/ 3302000 w 4665133"/>
                <a:gd name="connsiteY21" fmla="*/ 3234267 h 3636434"/>
                <a:gd name="connsiteX22" fmla="*/ 3505200 w 4665133"/>
                <a:gd name="connsiteY22" fmla="*/ 3318933 h 3636434"/>
                <a:gd name="connsiteX23" fmla="*/ 3742266 w 4665133"/>
                <a:gd name="connsiteY23" fmla="*/ 3344333 h 3636434"/>
                <a:gd name="connsiteX24" fmla="*/ 3962400 w 4665133"/>
                <a:gd name="connsiteY24" fmla="*/ 3310467 h 3636434"/>
                <a:gd name="connsiteX25" fmla="*/ 4233333 w 4665133"/>
                <a:gd name="connsiteY25" fmla="*/ 3191933 h 3636434"/>
                <a:gd name="connsiteX26" fmla="*/ 4470400 w 4665133"/>
                <a:gd name="connsiteY26" fmla="*/ 3149600 h 3636434"/>
                <a:gd name="connsiteX27" fmla="*/ 4665133 w 4665133"/>
                <a:gd name="connsiteY27" fmla="*/ 3098800 h 3636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4665133" h="3636434">
                  <a:moveTo>
                    <a:pt x="0" y="0"/>
                  </a:moveTo>
                  <a:cubicBezTo>
                    <a:pt x="38805" y="5644"/>
                    <a:pt x="77611" y="11289"/>
                    <a:pt x="110066" y="25400"/>
                  </a:cubicBezTo>
                  <a:cubicBezTo>
                    <a:pt x="142521" y="39511"/>
                    <a:pt x="162277" y="67734"/>
                    <a:pt x="194733" y="84667"/>
                  </a:cubicBezTo>
                  <a:cubicBezTo>
                    <a:pt x="227189" y="101600"/>
                    <a:pt x="261055" y="50800"/>
                    <a:pt x="304800" y="127000"/>
                  </a:cubicBezTo>
                  <a:cubicBezTo>
                    <a:pt x="348545" y="203200"/>
                    <a:pt x="410633" y="413456"/>
                    <a:pt x="457200" y="541867"/>
                  </a:cubicBezTo>
                  <a:cubicBezTo>
                    <a:pt x="503767" y="670278"/>
                    <a:pt x="537633" y="747889"/>
                    <a:pt x="584200" y="897467"/>
                  </a:cubicBezTo>
                  <a:cubicBezTo>
                    <a:pt x="630767" y="1047045"/>
                    <a:pt x="690033" y="1265766"/>
                    <a:pt x="736600" y="1439333"/>
                  </a:cubicBezTo>
                  <a:cubicBezTo>
                    <a:pt x="783167" y="1612900"/>
                    <a:pt x="822678" y="1793523"/>
                    <a:pt x="863600" y="1938867"/>
                  </a:cubicBezTo>
                  <a:cubicBezTo>
                    <a:pt x="904522" y="2084211"/>
                    <a:pt x="946855" y="2191456"/>
                    <a:pt x="982133" y="2311400"/>
                  </a:cubicBezTo>
                  <a:cubicBezTo>
                    <a:pt x="1017411" y="2431344"/>
                    <a:pt x="1037166" y="2538589"/>
                    <a:pt x="1075266" y="2658533"/>
                  </a:cubicBezTo>
                  <a:cubicBezTo>
                    <a:pt x="1113366" y="2778477"/>
                    <a:pt x="1172633" y="2933700"/>
                    <a:pt x="1210733" y="3031067"/>
                  </a:cubicBezTo>
                  <a:cubicBezTo>
                    <a:pt x="1248833" y="3128434"/>
                    <a:pt x="1271411" y="3170766"/>
                    <a:pt x="1303866" y="3242733"/>
                  </a:cubicBezTo>
                  <a:cubicBezTo>
                    <a:pt x="1336321" y="3314700"/>
                    <a:pt x="1357488" y="3402189"/>
                    <a:pt x="1405466" y="3462867"/>
                  </a:cubicBezTo>
                  <a:cubicBezTo>
                    <a:pt x="1453444" y="3523545"/>
                    <a:pt x="1532466" y="3581400"/>
                    <a:pt x="1591733" y="3606800"/>
                  </a:cubicBezTo>
                  <a:cubicBezTo>
                    <a:pt x="1651000" y="3632200"/>
                    <a:pt x="1696155" y="3636434"/>
                    <a:pt x="1761066" y="3615267"/>
                  </a:cubicBezTo>
                  <a:cubicBezTo>
                    <a:pt x="1825977" y="3594100"/>
                    <a:pt x="1905000" y="3536245"/>
                    <a:pt x="1981200" y="3479800"/>
                  </a:cubicBezTo>
                  <a:cubicBezTo>
                    <a:pt x="2057400" y="3423356"/>
                    <a:pt x="2151944" y="3334456"/>
                    <a:pt x="2218266" y="3276600"/>
                  </a:cubicBezTo>
                  <a:cubicBezTo>
                    <a:pt x="2284588" y="3218745"/>
                    <a:pt x="2319866" y="3177823"/>
                    <a:pt x="2379133" y="3132667"/>
                  </a:cubicBezTo>
                  <a:cubicBezTo>
                    <a:pt x="2438400" y="3087511"/>
                    <a:pt x="2492022" y="3026834"/>
                    <a:pt x="2573866" y="3005667"/>
                  </a:cubicBezTo>
                  <a:cubicBezTo>
                    <a:pt x="2655710" y="2984500"/>
                    <a:pt x="2784122" y="2983089"/>
                    <a:pt x="2870200" y="3005667"/>
                  </a:cubicBezTo>
                  <a:cubicBezTo>
                    <a:pt x="2956278" y="3028245"/>
                    <a:pt x="3018366" y="3103033"/>
                    <a:pt x="3090333" y="3141133"/>
                  </a:cubicBezTo>
                  <a:cubicBezTo>
                    <a:pt x="3162300" y="3179233"/>
                    <a:pt x="3232856" y="3204634"/>
                    <a:pt x="3302000" y="3234267"/>
                  </a:cubicBezTo>
                  <a:cubicBezTo>
                    <a:pt x="3371145" y="3263900"/>
                    <a:pt x="3431822" y="3300589"/>
                    <a:pt x="3505200" y="3318933"/>
                  </a:cubicBezTo>
                  <a:cubicBezTo>
                    <a:pt x="3578578" y="3337277"/>
                    <a:pt x="3666066" y="3345744"/>
                    <a:pt x="3742266" y="3344333"/>
                  </a:cubicBezTo>
                  <a:cubicBezTo>
                    <a:pt x="3818466" y="3342922"/>
                    <a:pt x="3880555" y="3335867"/>
                    <a:pt x="3962400" y="3310467"/>
                  </a:cubicBezTo>
                  <a:cubicBezTo>
                    <a:pt x="4044245" y="3285067"/>
                    <a:pt x="4148666" y="3218744"/>
                    <a:pt x="4233333" y="3191933"/>
                  </a:cubicBezTo>
                  <a:cubicBezTo>
                    <a:pt x="4318000" y="3165122"/>
                    <a:pt x="4398434" y="3165122"/>
                    <a:pt x="4470400" y="3149600"/>
                  </a:cubicBezTo>
                  <a:cubicBezTo>
                    <a:pt x="4542366" y="3134078"/>
                    <a:pt x="4665133" y="3098800"/>
                    <a:pt x="4665133" y="3098800"/>
                  </a:cubicBezTo>
                </a:path>
              </a:pathLst>
            </a:custGeom>
            <a:ln w="12700">
              <a:solidFill>
                <a:schemeClr val="tx1"/>
              </a:solidFill>
            </a:ln>
            <a:scene3d>
              <a:camera prst="orthographicFront">
                <a:rot lat="0" lon="0" rev="300000"/>
              </a:camera>
              <a:lightRig rig="threePt" dir="t"/>
            </a:scene3d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フリーフォーム 23">
              <a:extLst>
                <a:ext uri="{FF2B5EF4-FFF2-40B4-BE49-F238E27FC236}">
                  <a16:creationId xmlns:a16="http://schemas.microsoft.com/office/drawing/2014/main" id="{C4F4CACD-1BE4-6A05-32EA-117E2A1AFB16}"/>
                </a:ext>
              </a:extLst>
            </p:cNvPr>
            <p:cNvSpPr/>
            <p:nvPr/>
          </p:nvSpPr>
          <p:spPr>
            <a:xfrm>
              <a:off x="5685367" y="4970385"/>
              <a:ext cx="541865" cy="617597"/>
            </a:xfrm>
            <a:custGeom>
              <a:avLst/>
              <a:gdLst>
                <a:gd name="connsiteX0" fmla="*/ 0 w 4665133"/>
                <a:gd name="connsiteY0" fmla="*/ 0 h 3636434"/>
                <a:gd name="connsiteX1" fmla="*/ 110066 w 4665133"/>
                <a:gd name="connsiteY1" fmla="*/ 25400 h 3636434"/>
                <a:gd name="connsiteX2" fmla="*/ 194733 w 4665133"/>
                <a:gd name="connsiteY2" fmla="*/ 84667 h 3636434"/>
                <a:gd name="connsiteX3" fmla="*/ 304800 w 4665133"/>
                <a:gd name="connsiteY3" fmla="*/ 127000 h 3636434"/>
                <a:gd name="connsiteX4" fmla="*/ 457200 w 4665133"/>
                <a:gd name="connsiteY4" fmla="*/ 541867 h 3636434"/>
                <a:gd name="connsiteX5" fmla="*/ 584200 w 4665133"/>
                <a:gd name="connsiteY5" fmla="*/ 897467 h 3636434"/>
                <a:gd name="connsiteX6" fmla="*/ 736600 w 4665133"/>
                <a:gd name="connsiteY6" fmla="*/ 1439333 h 3636434"/>
                <a:gd name="connsiteX7" fmla="*/ 863600 w 4665133"/>
                <a:gd name="connsiteY7" fmla="*/ 1938867 h 3636434"/>
                <a:gd name="connsiteX8" fmla="*/ 982133 w 4665133"/>
                <a:gd name="connsiteY8" fmla="*/ 2311400 h 3636434"/>
                <a:gd name="connsiteX9" fmla="*/ 1075266 w 4665133"/>
                <a:gd name="connsiteY9" fmla="*/ 2658533 h 3636434"/>
                <a:gd name="connsiteX10" fmla="*/ 1210733 w 4665133"/>
                <a:gd name="connsiteY10" fmla="*/ 3031067 h 3636434"/>
                <a:gd name="connsiteX11" fmla="*/ 1303866 w 4665133"/>
                <a:gd name="connsiteY11" fmla="*/ 3242733 h 3636434"/>
                <a:gd name="connsiteX12" fmla="*/ 1405466 w 4665133"/>
                <a:gd name="connsiteY12" fmla="*/ 3462867 h 3636434"/>
                <a:gd name="connsiteX13" fmla="*/ 1591733 w 4665133"/>
                <a:gd name="connsiteY13" fmla="*/ 3606800 h 3636434"/>
                <a:gd name="connsiteX14" fmla="*/ 1761066 w 4665133"/>
                <a:gd name="connsiteY14" fmla="*/ 3615267 h 3636434"/>
                <a:gd name="connsiteX15" fmla="*/ 1981200 w 4665133"/>
                <a:gd name="connsiteY15" fmla="*/ 3479800 h 3636434"/>
                <a:gd name="connsiteX16" fmla="*/ 2218266 w 4665133"/>
                <a:gd name="connsiteY16" fmla="*/ 3276600 h 3636434"/>
                <a:gd name="connsiteX17" fmla="*/ 2379133 w 4665133"/>
                <a:gd name="connsiteY17" fmla="*/ 3132667 h 3636434"/>
                <a:gd name="connsiteX18" fmla="*/ 2573866 w 4665133"/>
                <a:gd name="connsiteY18" fmla="*/ 3005667 h 3636434"/>
                <a:gd name="connsiteX19" fmla="*/ 2870200 w 4665133"/>
                <a:gd name="connsiteY19" fmla="*/ 3005667 h 3636434"/>
                <a:gd name="connsiteX20" fmla="*/ 3090333 w 4665133"/>
                <a:gd name="connsiteY20" fmla="*/ 3141133 h 3636434"/>
                <a:gd name="connsiteX21" fmla="*/ 3302000 w 4665133"/>
                <a:gd name="connsiteY21" fmla="*/ 3234267 h 3636434"/>
                <a:gd name="connsiteX22" fmla="*/ 3505200 w 4665133"/>
                <a:gd name="connsiteY22" fmla="*/ 3318933 h 3636434"/>
                <a:gd name="connsiteX23" fmla="*/ 3742266 w 4665133"/>
                <a:gd name="connsiteY23" fmla="*/ 3344333 h 3636434"/>
                <a:gd name="connsiteX24" fmla="*/ 3962400 w 4665133"/>
                <a:gd name="connsiteY24" fmla="*/ 3310467 h 3636434"/>
                <a:gd name="connsiteX25" fmla="*/ 4233333 w 4665133"/>
                <a:gd name="connsiteY25" fmla="*/ 3191933 h 3636434"/>
                <a:gd name="connsiteX26" fmla="*/ 4470400 w 4665133"/>
                <a:gd name="connsiteY26" fmla="*/ 3149600 h 3636434"/>
                <a:gd name="connsiteX27" fmla="*/ 4665133 w 4665133"/>
                <a:gd name="connsiteY27" fmla="*/ 3098800 h 3636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4665133" h="3636434">
                  <a:moveTo>
                    <a:pt x="0" y="0"/>
                  </a:moveTo>
                  <a:cubicBezTo>
                    <a:pt x="38805" y="5644"/>
                    <a:pt x="77611" y="11289"/>
                    <a:pt x="110066" y="25400"/>
                  </a:cubicBezTo>
                  <a:cubicBezTo>
                    <a:pt x="142521" y="39511"/>
                    <a:pt x="162277" y="67734"/>
                    <a:pt x="194733" y="84667"/>
                  </a:cubicBezTo>
                  <a:cubicBezTo>
                    <a:pt x="227189" y="101600"/>
                    <a:pt x="261055" y="50800"/>
                    <a:pt x="304800" y="127000"/>
                  </a:cubicBezTo>
                  <a:cubicBezTo>
                    <a:pt x="348545" y="203200"/>
                    <a:pt x="410633" y="413456"/>
                    <a:pt x="457200" y="541867"/>
                  </a:cubicBezTo>
                  <a:cubicBezTo>
                    <a:pt x="503767" y="670278"/>
                    <a:pt x="537633" y="747889"/>
                    <a:pt x="584200" y="897467"/>
                  </a:cubicBezTo>
                  <a:cubicBezTo>
                    <a:pt x="630767" y="1047045"/>
                    <a:pt x="690033" y="1265766"/>
                    <a:pt x="736600" y="1439333"/>
                  </a:cubicBezTo>
                  <a:cubicBezTo>
                    <a:pt x="783167" y="1612900"/>
                    <a:pt x="822678" y="1793523"/>
                    <a:pt x="863600" y="1938867"/>
                  </a:cubicBezTo>
                  <a:cubicBezTo>
                    <a:pt x="904522" y="2084211"/>
                    <a:pt x="946855" y="2191456"/>
                    <a:pt x="982133" y="2311400"/>
                  </a:cubicBezTo>
                  <a:cubicBezTo>
                    <a:pt x="1017411" y="2431344"/>
                    <a:pt x="1037166" y="2538589"/>
                    <a:pt x="1075266" y="2658533"/>
                  </a:cubicBezTo>
                  <a:cubicBezTo>
                    <a:pt x="1113366" y="2778477"/>
                    <a:pt x="1172633" y="2933700"/>
                    <a:pt x="1210733" y="3031067"/>
                  </a:cubicBezTo>
                  <a:cubicBezTo>
                    <a:pt x="1248833" y="3128434"/>
                    <a:pt x="1271411" y="3170766"/>
                    <a:pt x="1303866" y="3242733"/>
                  </a:cubicBezTo>
                  <a:cubicBezTo>
                    <a:pt x="1336321" y="3314700"/>
                    <a:pt x="1357488" y="3402189"/>
                    <a:pt x="1405466" y="3462867"/>
                  </a:cubicBezTo>
                  <a:cubicBezTo>
                    <a:pt x="1453444" y="3523545"/>
                    <a:pt x="1532466" y="3581400"/>
                    <a:pt x="1591733" y="3606800"/>
                  </a:cubicBezTo>
                  <a:cubicBezTo>
                    <a:pt x="1651000" y="3632200"/>
                    <a:pt x="1696155" y="3636434"/>
                    <a:pt x="1761066" y="3615267"/>
                  </a:cubicBezTo>
                  <a:cubicBezTo>
                    <a:pt x="1825977" y="3594100"/>
                    <a:pt x="1905000" y="3536245"/>
                    <a:pt x="1981200" y="3479800"/>
                  </a:cubicBezTo>
                  <a:cubicBezTo>
                    <a:pt x="2057400" y="3423356"/>
                    <a:pt x="2151944" y="3334456"/>
                    <a:pt x="2218266" y="3276600"/>
                  </a:cubicBezTo>
                  <a:cubicBezTo>
                    <a:pt x="2284588" y="3218745"/>
                    <a:pt x="2319866" y="3177823"/>
                    <a:pt x="2379133" y="3132667"/>
                  </a:cubicBezTo>
                  <a:cubicBezTo>
                    <a:pt x="2438400" y="3087511"/>
                    <a:pt x="2492022" y="3026834"/>
                    <a:pt x="2573866" y="3005667"/>
                  </a:cubicBezTo>
                  <a:cubicBezTo>
                    <a:pt x="2655710" y="2984500"/>
                    <a:pt x="2784122" y="2983089"/>
                    <a:pt x="2870200" y="3005667"/>
                  </a:cubicBezTo>
                  <a:cubicBezTo>
                    <a:pt x="2956278" y="3028245"/>
                    <a:pt x="3018366" y="3103033"/>
                    <a:pt x="3090333" y="3141133"/>
                  </a:cubicBezTo>
                  <a:cubicBezTo>
                    <a:pt x="3162300" y="3179233"/>
                    <a:pt x="3232856" y="3204634"/>
                    <a:pt x="3302000" y="3234267"/>
                  </a:cubicBezTo>
                  <a:cubicBezTo>
                    <a:pt x="3371145" y="3263900"/>
                    <a:pt x="3431822" y="3300589"/>
                    <a:pt x="3505200" y="3318933"/>
                  </a:cubicBezTo>
                  <a:cubicBezTo>
                    <a:pt x="3578578" y="3337277"/>
                    <a:pt x="3666066" y="3345744"/>
                    <a:pt x="3742266" y="3344333"/>
                  </a:cubicBezTo>
                  <a:cubicBezTo>
                    <a:pt x="3818466" y="3342922"/>
                    <a:pt x="3880555" y="3335867"/>
                    <a:pt x="3962400" y="3310467"/>
                  </a:cubicBezTo>
                  <a:cubicBezTo>
                    <a:pt x="4044245" y="3285067"/>
                    <a:pt x="4148666" y="3218744"/>
                    <a:pt x="4233333" y="3191933"/>
                  </a:cubicBezTo>
                  <a:cubicBezTo>
                    <a:pt x="4318000" y="3165122"/>
                    <a:pt x="4398434" y="3165122"/>
                    <a:pt x="4470400" y="3149600"/>
                  </a:cubicBezTo>
                  <a:cubicBezTo>
                    <a:pt x="4542366" y="3134078"/>
                    <a:pt x="4665133" y="3098800"/>
                    <a:pt x="4665133" y="3098800"/>
                  </a:cubicBezTo>
                </a:path>
              </a:pathLst>
            </a:custGeom>
            <a:ln w="12700">
              <a:solidFill>
                <a:schemeClr val="tx1"/>
              </a:solidFill>
            </a:ln>
            <a:scene3d>
              <a:camera prst="orthographicFront">
                <a:rot lat="0" lon="10799999" rev="0"/>
              </a:camera>
              <a:lightRig rig="threePt" dir="t"/>
            </a:scene3d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15" name="図 14">
            <a:extLst>
              <a:ext uri="{FF2B5EF4-FFF2-40B4-BE49-F238E27FC236}">
                <a16:creationId xmlns:a16="http://schemas.microsoft.com/office/drawing/2014/main" id="{5A60E8CC-DA55-5261-58B1-D6D940F56F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4847" y="5668652"/>
            <a:ext cx="1096659" cy="1017192"/>
          </a:xfrm>
          <a:prstGeom prst="rect">
            <a:avLst/>
          </a:prstGeom>
        </p:spPr>
      </p:pic>
      <p:sp>
        <p:nvSpPr>
          <p:cNvPr id="18" name="星: 5 pt 17">
            <a:extLst>
              <a:ext uri="{FF2B5EF4-FFF2-40B4-BE49-F238E27FC236}">
                <a16:creationId xmlns:a16="http://schemas.microsoft.com/office/drawing/2014/main" id="{5990C3E2-406E-85DE-444D-D10F2A6C116F}"/>
              </a:ext>
            </a:extLst>
          </p:cNvPr>
          <p:cNvSpPr/>
          <p:nvPr/>
        </p:nvSpPr>
        <p:spPr>
          <a:xfrm>
            <a:off x="4918835" y="1854678"/>
            <a:ext cx="505771" cy="429905"/>
          </a:xfrm>
          <a:prstGeom prst="star5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矢印: 下 18">
            <a:extLst>
              <a:ext uri="{FF2B5EF4-FFF2-40B4-BE49-F238E27FC236}">
                <a16:creationId xmlns:a16="http://schemas.microsoft.com/office/drawing/2014/main" id="{CB678119-1561-A096-0D08-A79EDCE72183}"/>
              </a:ext>
            </a:extLst>
          </p:cNvPr>
          <p:cNvSpPr/>
          <p:nvPr/>
        </p:nvSpPr>
        <p:spPr>
          <a:xfrm>
            <a:off x="4955049" y="2425994"/>
            <a:ext cx="469557" cy="284206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C7605368-A894-5786-685C-C23ACD52FC39}"/>
              </a:ext>
            </a:extLst>
          </p:cNvPr>
          <p:cNvSpPr txBox="1"/>
          <p:nvPr/>
        </p:nvSpPr>
        <p:spPr>
          <a:xfrm>
            <a:off x="5978770" y="1942429"/>
            <a:ext cx="287771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 dirty="0">
                <a:latin typeface="+mn-ea"/>
              </a:rPr>
              <a:t>星からの光は、光の強さ</a:t>
            </a:r>
            <a:endParaRPr kumimoji="1" lang="en-US" altLang="ja-JP" sz="2000" b="1" dirty="0">
              <a:latin typeface="+mn-ea"/>
            </a:endParaRPr>
          </a:p>
          <a:p>
            <a:r>
              <a:rPr lang="ja-JP" altLang="en-US" sz="2000" b="1" dirty="0">
                <a:latin typeface="+mn-ea"/>
              </a:rPr>
              <a:t>（振幅）が一定の光として</a:t>
            </a:r>
            <a:endParaRPr lang="en-US" altLang="ja-JP" sz="2000" b="1" dirty="0">
              <a:latin typeface="+mn-ea"/>
            </a:endParaRPr>
          </a:p>
          <a:p>
            <a:r>
              <a:rPr kumimoji="1" lang="ja-JP" altLang="en-US" sz="2000" b="1" dirty="0">
                <a:latin typeface="+mn-ea"/>
              </a:rPr>
              <a:t>望遠鏡の開口に届く。</a:t>
            </a:r>
            <a:endParaRPr kumimoji="1" lang="en-US" altLang="ja-JP" sz="2000" b="1" dirty="0">
              <a:latin typeface="+mn-ea"/>
            </a:endParaRPr>
          </a:p>
          <a:p>
            <a:endParaRPr kumimoji="1" lang="ja-JP" altLang="en-US" sz="2000" b="1" dirty="0">
              <a:latin typeface="+mn-ea"/>
            </a:endParaRPr>
          </a:p>
        </p:txBody>
      </p:sp>
      <p:sp>
        <p:nvSpPr>
          <p:cNvPr id="21" name="右中かっこ 20">
            <a:extLst>
              <a:ext uri="{FF2B5EF4-FFF2-40B4-BE49-F238E27FC236}">
                <a16:creationId xmlns:a16="http://schemas.microsoft.com/office/drawing/2014/main" id="{4E1C2A81-3C74-617F-2390-33DBA3880608}"/>
              </a:ext>
            </a:extLst>
          </p:cNvPr>
          <p:cNvSpPr/>
          <p:nvPr/>
        </p:nvSpPr>
        <p:spPr>
          <a:xfrm>
            <a:off x="5933589" y="2977976"/>
            <a:ext cx="280359" cy="457197"/>
          </a:xfrm>
          <a:prstGeom prst="rightBrac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8FB73EFB-0199-7516-E07A-1C21E7E6500B}"/>
              </a:ext>
            </a:extLst>
          </p:cNvPr>
          <p:cNvSpPr txBox="1"/>
          <p:nvPr/>
        </p:nvSpPr>
        <p:spPr>
          <a:xfrm>
            <a:off x="6285335" y="3019242"/>
            <a:ext cx="1579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/>
              <a:t>光の振幅一定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FAE8552B-9333-CBFB-D5BD-5C7D6BA5CD49}"/>
              </a:ext>
            </a:extLst>
          </p:cNvPr>
          <p:cNvSpPr txBox="1"/>
          <p:nvPr/>
        </p:nvSpPr>
        <p:spPr>
          <a:xfrm>
            <a:off x="5922509" y="3616406"/>
            <a:ext cx="29902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+mn-ea"/>
              </a:rPr>
              <a:t>対物レンズを通過した</a:t>
            </a:r>
            <a:r>
              <a:rPr kumimoji="1" lang="ja-JP" altLang="en-US" sz="2000" b="1" dirty="0">
                <a:latin typeface="+mn-ea"/>
              </a:rPr>
              <a:t>光は回折により焦点では</a:t>
            </a:r>
            <a:endParaRPr kumimoji="1" lang="en-US" altLang="ja-JP" sz="2000" b="1" dirty="0">
              <a:latin typeface="+mn-ea"/>
            </a:endParaRPr>
          </a:p>
          <a:p>
            <a:r>
              <a:rPr kumimoji="1" lang="ja-JP" altLang="en-US" sz="2000" b="1" dirty="0">
                <a:latin typeface="+mn-ea"/>
              </a:rPr>
              <a:t>「中心がピークで</a:t>
            </a:r>
            <a:r>
              <a:rPr lang="ja-JP" altLang="en-US" sz="2000" b="1" dirty="0">
                <a:latin typeface="+mn-ea"/>
              </a:rPr>
              <a:t>左右に</a:t>
            </a:r>
            <a:endParaRPr lang="en-US" altLang="ja-JP" sz="2000" b="1" dirty="0">
              <a:latin typeface="+mn-ea"/>
            </a:endParaRPr>
          </a:p>
          <a:p>
            <a:r>
              <a:rPr lang="ja-JP" altLang="en-US" sz="2000" b="1" dirty="0">
                <a:latin typeface="+mn-ea"/>
              </a:rPr>
              <a:t>減衰する波」に</a:t>
            </a:r>
            <a:r>
              <a:rPr kumimoji="1" lang="ja-JP" altLang="en-US" sz="2000" b="1" dirty="0">
                <a:latin typeface="+mn-ea"/>
              </a:rPr>
              <a:t>なる。</a:t>
            </a:r>
            <a:endParaRPr kumimoji="1" lang="en-US" altLang="ja-JP" sz="2000" b="1" dirty="0">
              <a:latin typeface="+mn-ea"/>
            </a:endParaRPr>
          </a:p>
          <a:p>
            <a:endParaRPr kumimoji="1" lang="ja-JP" altLang="en-US" sz="2000" b="1" dirty="0">
              <a:latin typeface="+mn-ea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B77464D5-4E72-86B3-E544-12E4F485BB0C}"/>
              </a:ext>
            </a:extLst>
          </p:cNvPr>
          <p:cNvSpPr txBox="1"/>
          <p:nvPr/>
        </p:nvSpPr>
        <p:spPr>
          <a:xfrm>
            <a:off x="5922508" y="5237559"/>
            <a:ext cx="299022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latin typeface="+mn-ea"/>
              </a:rPr>
              <a:t>焦点でのこの波の</a:t>
            </a:r>
            <a:r>
              <a:rPr lang="ja-JP" altLang="en-US" sz="2000" b="1" dirty="0">
                <a:latin typeface="+mn-ea"/>
              </a:rPr>
              <a:t>強度</a:t>
            </a:r>
            <a:endParaRPr kumimoji="1" lang="en-US" altLang="ja-JP" sz="2000" b="1" dirty="0">
              <a:latin typeface="+mn-ea"/>
            </a:endParaRPr>
          </a:p>
          <a:p>
            <a:r>
              <a:rPr lang="ja-JP" altLang="en-US" sz="2000" b="1" dirty="0">
                <a:latin typeface="+mn-ea"/>
              </a:rPr>
              <a:t>（強さの二乗）を求めると、左図のような</a:t>
            </a:r>
            <a:r>
              <a:rPr kumimoji="1" lang="ja-JP" altLang="en-US" sz="2000" b="1" dirty="0">
                <a:latin typeface="+mn-ea"/>
              </a:rPr>
              <a:t>「回折像」になる（星の回折像）。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6BDB6D0F-DF91-1DEC-E395-4A2965B3D53F}"/>
              </a:ext>
            </a:extLst>
          </p:cNvPr>
          <p:cNvSpPr txBox="1"/>
          <p:nvPr/>
        </p:nvSpPr>
        <p:spPr>
          <a:xfrm>
            <a:off x="96864" y="5983819"/>
            <a:ext cx="41867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latin typeface="ＭＳ Ｐゴシック"/>
              </a:rPr>
              <a:t>■このことから、対物レンズは</a:t>
            </a:r>
            <a:endParaRPr lang="en-US" altLang="ja-JP" sz="2400" dirty="0">
              <a:latin typeface="ＭＳ Ｐゴシック"/>
            </a:endParaRPr>
          </a:p>
          <a:p>
            <a:r>
              <a:rPr lang="ja-JP" altLang="en-US" sz="2400" dirty="0">
                <a:latin typeface="ＭＳ Ｐゴシック"/>
              </a:rPr>
              <a:t>　フーリエ変換と考えられます。</a:t>
            </a:r>
            <a:endParaRPr lang="en-US" altLang="ja-JP" sz="2400" dirty="0">
              <a:latin typeface="ＭＳ Ｐゴシック"/>
            </a:endParaRPr>
          </a:p>
        </p:txBody>
      </p:sp>
      <p:sp>
        <p:nvSpPr>
          <p:cNvPr id="27" name="矢印: 下 26">
            <a:extLst>
              <a:ext uri="{FF2B5EF4-FFF2-40B4-BE49-F238E27FC236}">
                <a16:creationId xmlns:a16="http://schemas.microsoft.com/office/drawing/2014/main" id="{D9798D0D-416E-01E2-05C0-3640C344C6BB}"/>
              </a:ext>
            </a:extLst>
          </p:cNvPr>
          <p:cNvSpPr/>
          <p:nvPr/>
        </p:nvSpPr>
        <p:spPr>
          <a:xfrm>
            <a:off x="4955049" y="4376638"/>
            <a:ext cx="469557" cy="284206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C010690-9848-9561-867E-A95CEC0D001E}"/>
              </a:ext>
            </a:extLst>
          </p:cNvPr>
          <p:cNvSpPr txBox="1"/>
          <p:nvPr/>
        </p:nvSpPr>
        <p:spPr>
          <a:xfrm>
            <a:off x="4037204" y="3853323"/>
            <a:ext cx="8066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latin typeface="+mn-ea"/>
              </a:rPr>
              <a:t>対物</a:t>
            </a:r>
            <a:endParaRPr kumimoji="1" lang="en-US" altLang="ja-JP" b="1" dirty="0">
              <a:latin typeface="+mn-ea"/>
            </a:endParaRPr>
          </a:p>
          <a:p>
            <a:r>
              <a:rPr kumimoji="1" lang="ja-JP" altLang="en-US" b="1" dirty="0">
                <a:latin typeface="+mn-ea"/>
              </a:rPr>
              <a:t>レンズ</a:t>
            </a:r>
          </a:p>
        </p:txBody>
      </p:sp>
      <p:sp>
        <p:nvSpPr>
          <p:cNvPr id="10" name="矢印: 下 9">
            <a:extLst>
              <a:ext uri="{FF2B5EF4-FFF2-40B4-BE49-F238E27FC236}">
                <a16:creationId xmlns:a16="http://schemas.microsoft.com/office/drawing/2014/main" id="{73A604D3-0DF1-2670-93E9-C37DD17B10D9}"/>
              </a:ext>
            </a:extLst>
          </p:cNvPr>
          <p:cNvSpPr/>
          <p:nvPr/>
        </p:nvSpPr>
        <p:spPr>
          <a:xfrm>
            <a:off x="4937981" y="3503379"/>
            <a:ext cx="469557" cy="284206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矢印: 左右 13">
            <a:extLst>
              <a:ext uri="{FF2B5EF4-FFF2-40B4-BE49-F238E27FC236}">
                <a16:creationId xmlns:a16="http://schemas.microsoft.com/office/drawing/2014/main" id="{31A50480-1ADE-9A12-36D4-21CED8E7A99B}"/>
              </a:ext>
            </a:extLst>
          </p:cNvPr>
          <p:cNvSpPr/>
          <p:nvPr/>
        </p:nvSpPr>
        <p:spPr>
          <a:xfrm>
            <a:off x="3507674" y="4997384"/>
            <a:ext cx="806631" cy="400569"/>
          </a:xfrm>
          <a:prstGeom prst="leftRightArrow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26ED4473-E6DA-ED6D-87F2-9C3BF78DED3A}"/>
              </a:ext>
            </a:extLst>
          </p:cNvPr>
          <p:cNvSpPr txBox="1"/>
          <p:nvPr/>
        </p:nvSpPr>
        <p:spPr>
          <a:xfrm>
            <a:off x="3372569" y="5440510"/>
            <a:ext cx="11512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 dirty="0">
                <a:latin typeface="+mn-ea"/>
              </a:rPr>
              <a:t>同じ波形</a:t>
            </a:r>
          </a:p>
        </p:txBody>
      </p:sp>
      <p:sp>
        <p:nvSpPr>
          <p:cNvPr id="28" name="矢印: 左右 27">
            <a:extLst>
              <a:ext uri="{FF2B5EF4-FFF2-40B4-BE49-F238E27FC236}">
                <a16:creationId xmlns:a16="http://schemas.microsoft.com/office/drawing/2014/main" id="{D007BCF3-C727-85CA-E648-E3B315F5A5B7}"/>
              </a:ext>
            </a:extLst>
          </p:cNvPr>
          <p:cNvSpPr/>
          <p:nvPr/>
        </p:nvSpPr>
        <p:spPr>
          <a:xfrm>
            <a:off x="3506938" y="2872583"/>
            <a:ext cx="806631" cy="400569"/>
          </a:xfrm>
          <a:prstGeom prst="leftRightArrow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D6951EAB-E1E5-76DE-0780-D95DB5154F10}"/>
              </a:ext>
            </a:extLst>
          </p:cNvPr>
          <p:cNvSpPr txBox="1"/>
          <p:nvPr/>
        </p:nvSpPr>
        <p:spPr>
          <a:xfrm>
            <a:off x="3323275" y="3416351"/>
            <a:ext cx="11512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 dirty="0">
                <a:latin typeface="+mn-ea"/>
              </a:rPr>
              <a:t>同じ波形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9E8A63CB-141C-5BCC-3297-8AB6C615A2AC}"/>
              </a:ext>
            </a:extLst>
          </p:cNvPr>
          <p:cNvSpPr txBox="1"/>
          <p:nvPr/>
        </p:nvSpPr>
        <p:spPr>
          <a:xfrm>
            <a:off x="4633785" y="6408192"/>
            <a:ext cx="12186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>
                <a:solidFill>
                  <a:schemeClr val="bg1"/>
                </a:solidFill>
                <a:latin typeface="+mn-ea"/>
              </a:rPr>
              <a:t>波形の二乗</a:t>
            </a:r>
          </a:p>
        </p:txBody>
      </p:sp>
    </p:spTree>
    <p:extLst>
      <p:ext uri="{BB962C8B-B14F-4D97-AF65-F5344CB8AC3E}">
        <p14:creationId xmlns:p14="http://schemas.microsoft.com/office/powerpoint/2010/main" val="3371426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8FE90D-360A-7336-6090-15ECA3F5AE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図 9">
            <a:extLst>
              <a:ext uri="{FF2B5EF4-FFF2-40B4-BE49-F238E27FC236}">
                <a16:creationId xmlns:a16="http://schemas.microsoft.com/office/drawing/2014/main" id="{B6217AF0-CD2B-B80F-D8E8-41658CF7EE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260" y="4878254"/>
            <a:ext cx="2909118" cy="1951095"/>
          </a:xfrm>
          <a:prstGeom prst="rect">
            <a:avLst/>
          </a:prstGeom>
        </p:spPr>
      </p:pic>
      <p:sp>
        <p:nvSpPr>
          <p:cNvPr id="12" name="タイトル 11">
            <a:extLst>
              <a:ext uri="{FF2B5EF4-FFF2-40B4-BE49-F238E27FC236}">
                <a16:creationId xmlns:a16="http://schemas.microsoft.com/office/drawing/2014/main" id="{17571636-F35A-0AB6-09A8-6BF6A72484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752" y="144090"/>
            <a:ext cx="8686800" cy="841248"/>
          </a:xfrm>
        </p:spPr>
        <p:txBody>
          <a:bodyPr>
            <a:normAutofit/>
          </a:bodyPr>
          <a:lstStyle/>
          <a:p>
            <a:r>
              <a:rPr lang="en-US" altLang="ja-JP" dirty="0">
                <a:effectLst/>
              </a:rPr>
              <a:t>7.4 </a:t>
            </a:r>
            <a:r>
              <a:rPr lang="ja-JP" altLang="en-US" dirty="0">
                <a:effectLst/>
              </a:rPr>
              <a:t>ガウス関数のフーリエ変換</a:t>
            </a:r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73C192C4-809A-1D7B-DA06-347EEC580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3D7D1-F0F9-9444-9ADB-B5939DCA3559}" type="slidenum">
              <a:rPr lang="ja-JP" altLang="en-US" smtClean="0"/>
              <a:pPr/>
              <a:t>2</a:t>
            </a:fld>
            <a:endParaRPr lang="ja-JP" altLang="en-US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41D4CBE-FB7F-8CA5-9B13-4B6DD154A869}"/>
              </a:ext>
            </a:extLst>
          </p:cNvPr>
          <p:cNvSpPr/>
          <p:nvPr/>
        </p:nvSpPr>
        <p:spPr>
          <a:xfrm>
            <a:off x="832014" y="3896712"/>
            <a:ext cx="1839483" cy="576917"/>
          </a:xfrm>
          <a:prstGeom prst="rect">
            <a:avLst/>
          </a:prstGeom>
          <a:gradFill>
            <a:gsLst>
              <a:gs pos="0">
                <a:srgbClr val="FFC000"/>
              </a:gs>
              <a:gs pos="25000">
                <a:schemeClr val="accent1">
                  <a:tint val="90000"/>
                  <a:shade val="70000"/>
                  <a:satMod val="220000"/>
                </a:schemeClr>
              </a:gs>
              <a:gs pos="50000">
                <a:schemeClr val="accent1">
                  <a:tint val="90000"/>
                  <a:shade val="58000"/>
                  <a:satMod val="225000"/>
                </a:schemeClr>
              </a:gs>
              <a:gs pos="65000">
                <a:schemeClr val="accent1">
                  <a:tint val="90000"/>
                  <a:shade val="58000"/>
                  <a:satMod val="225000"/>
                </a:schemeClr>
              </a:gs>
              <a:gs pos="80000">
                <a:schemeClr val="accent1">
                  <a:tint val="90000"/>
                  <a:shade val="69000"/>
                  <a:satMod val="220000"/>
                </a:schemeClr>
              </a:gs>
              <a:gs pos="100000">
                <a:schemeClr val="accent1">
                  <a:tint val="77000"/>
                  <a:shade val="80000"/>
                  <a:satMod val="23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フーリエ変換</a:t>
            </a:r>
          </a:p>
        </p:txBody>
      </p:sp>
      <p:sp>
        <p:nvSpPr>
          <p:cNvPr id="3" name="矢印: 下 2">
            <a:extLst>
              <a:ext uri="{FF2B5EF4-FFF2-40B4-BE49-F238E27FC236}">
                <a16:creationId xmlns:a16="http://schemas.microsoft.com/office/drawing/2014/main" id="{5051CD14-C3D1-FBDB-6428-4D99B5A74C3F}"/>
              </a:ext>
            </a:extLst>
          </p:cNvPr>
          <p:cNvSpPr/>
          <p:nvPr/>
        </p:nvSpPr>
        <p:spPr>
          <a:xfrm>
            <a:off x="1584103" y="3518277"/>
            <a:ext cx="469557" cy="284206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矢印: 下 5">
            <a:extLst>
              <a:ext uri="{FF2B5EF4-FFF2-40B4-BE49-F238E27FC236}">
                <a16:creationId xmlns:a16="http://schemas.microsoft.com/office/drawing/2014/main" id="{52AD87BF-695E-5C88-454B-2D7A07CDC25E}"/>
              </a:ext>
            </a:extLst>
          </p:cNvPr>
          <p:cNvSpPr/>
          <p:nvPr/>
        </p:nvSpPr>
        <p:spPr>
          <a:xfrm>
            <a:off x="1600576" y="4609795"/>
            <a:ext cx="469557" cy="284206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4" name="図 23">
            <a:extLst>
              <a:ext uri="{FF2B5EF4-FFF2-40B4-BE49-F238E27FC236}">
                <a16:creationId xmlns:a16="http://schemas.microsoft.com/office/drawing/2014/main" id="{0265407C-A67B-A9B2-5BA5-519B0B2D56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7260" y="2142184"/>
            <a:ext cx="3352800" cy="1435100"/>
          </a:xfrm>
          <a:prstGeom prst="rect">
            <a:avLst/>
          </a:prstGeom>
        </p:spPr>
      </p:pic>
      <p:pic>
        <p:nvPicPr>
          <p:cNvPr id="28" name="Picture 2">
            <a:extLst>
              <a:ext uri="{FF2B5EF4-FFF2-40B4-BE49-F238E27FC236}">
                <a16:creationId xmlns:a16="http://schemas.microsoft.com/office/drawing/2014/main" id="{1FE97262-0B6A-A631-BAF4-11A2925F0D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9248" y="2973161"/>
            <a:ext cx="2047875" cy="1362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円/楕円 13">
            <a:extLst>
              <a:ext uri="{FF2B5EF4-FFF2-40B4-BE49-F238E27FC236}">
                <a16:creationId xmlns:a16="http://schemas.microsoft.com/office/drawing/2014/main" id="{0BAFFA90-8F1F-F7D8-40D8-38EAB47A7C50}"/>
              </a:ext>
            </a:extLst>
          </p:cNvPr>
          <p:cNvSpPr/>
          <p:nvPr/>
        </p:nvSpPr>
        <p:spPr>
          <a:xfrm>
            <a:off x="4520375" y="3958497"/>
            <a:ext cx="235277" cy="810176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  <a:scene3d>
            <a:camera prst="orthographicFront">
              <a:rot lat="0" lon="0" rev="1620000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星: 5 pt 29">
            <a:extLst>
              <a:ext uri="{FF2B5EF4-FFF2-40B4-BE49-F238E27FC236}">
                <a16:creationId xmlns:a16="http://schemas.microsoft.com/office/drawing/2014/main" id="{B54DE52A-B00E-B75F-F9BE-276335B899B9}"/>
              </a:ext>
            </a:extLst>
          </p:cNvPr>
          <p:cNvSpPr/>
          <p:nvPr/>
        </p:nvSpPr>
        <p:spPr>
          <a:xfrm>
            <a:off x="4385804" y="2012101"/>
            <a:ext cx="505771" cy="429905"/>
          </a:xfrm>
          <a:prstGeom prst="star5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矢印: 下 30">
            <a:extLst>
              <a:ext uri="{FF2B5EF4-FFF2-40B4-BE49-F238E27FC236}">
                <a16:creationId xmlns:a16="http://schemas.microsoft.com/office/drawing/2014/main" id="{7BF68884-03D7-0E5D-7F03-698121F638DA}"/>
              </a:ext>
            </a:extLst>
          </p:cNvPr>
          <p:cNvSpPr/>
          <p:nvPr/>
        </p:nvSpPr>
        <p:spPr>
          <a:xfrm>
            <a:off x="4422018" y="2658480"/>
            <a:ext cx="469557" cy="284206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48" name="テキスト ボックス 2047">
            <a:extLst>
              <a:ext uri="{FF2B5EF4-FFF2-40B4-BE49-F238E27FC236}">
                <a16:creationId xmlns:a16="http://schemas.microsoft.com/office/drawing/2014/main" id="{440BDCD7-DBD6-6B29-1D5D-26744708EDF4}"/>
              </a:ext>
            </a:extLst>
          </p:cNvPr>
          <p:cNvSpPr txBox="1"/>
          <p:nvPr/>
        </p:nvSpPr>
        <p:spPr>
          <a:xfrm>
            <a:off x="4908183" y="1952576"/>
            <a:ext cx="261802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 dirty="0">
                <a:latin typeface="+mn-ea"/>
              </a:rPr>
              <a:t>星からの光は、</a:t>
            </a:r>
            <a:endParaRPr kumimoji="1" lang="en-US" altLang="ja-JP" sz="2000" b="1" dirty="0">
              <a:latin typeface="+mn-ea"/>
            </a:endParaRPr>
          </a:p>
          <a:p>
            <a:r>
              <a:rPr lang="ja-JP" altLang="en-US" sz="2000" b="1" dirty="0">
                <a:latin typeface="+mn-ea"/>
              </a:rPr>
              <a:t>振幅が一定の光として</a:t>
            </a:r>
            <a:endParaRPr lang="en-US" altLang="ja-JP" sz="2000" b="1" dirty="0">
              <a:latin typeface="+mn-ea"/>
            </a:endParaRPr>
          </a:p>
          <a:p>
            <a:r>
              <a:rPr kumimoji="1" lang="ja-JP" altLang="en-US" sz="2000" b="1" dirty="0">
                <a:latin typeface="+mn-ea"/>
              </a:rPr>
              <a:t>望遠鏡の開口に届く。</a:t>
            </a:r>
            <a:endParaRPr kumimoji="1" lang="en-US" altLang="ja-JP" sz="2000" b="1" dirty="0">
              <a:latin typeface="+mn-ea"/>
            </a:endParaRPr>
          </a:p>
          <a:p>
            <a:endParaRPr kumimoji="1" lang="ja-JP" altLang="en-US" sz="2000" b="1" dirty="0">
              <a:latin typeface="+mn-ea"/>
            </a:endParaRPr>
          </a:p>
        </p:txBody>
      </p:sp>
      <p:sp>
        <p:nvSpPr>
          <p:cNvPr id="2049" name="右中かっこ 2048">
            <a:extLst>
              <a:ext uri="{FF2B5EF4-FFF2-40B4-BE49-F238E27FC236}">
                <a16:creationId xmlns:a16="http://schemas.microsoft.com/office/drawing/2014/main" id="{2E2EED1B-F3F0-9ED8-8EDD-8B7F523AC6C0}"/>
              </a:ext>
            </a:extLst>
          </p:cNvPr>
          <p:cNvSpPr/>
          <p:nvPr/>
        </p:nvSpPr>
        <p:spPr>
          <a:xfrm>
            <a:off x="5336420" y="3296040"/>
            <a:ext cx="280359" cy="457197"/>
          </a:xfrm>
          <a:prstGeom prst="rightBrac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051" name="テキスト ボックス 2050">
            <a:extLst>
              <a:ext uri="{FF2B5EF4-FFF2-40B4-BE49-F238E27FC236}">
                <a16:creationId xmlns:a16="http://schemas.microsoft.com/office/drawing/2014/main" id="{7AEB90D7-86B9-2864-2AD3-503521562884}"/>
              </a:ext>
            </a:extLst>
          </p:cNvPr>
          <p:cNvSpPr txBox="1"/>
          <p:nvPr/>
        </p:nvSpPr>
        <p:spPr>
          <a:xfrm>
            <a:off x="5125849" y="3748428"/>
            <a:ext cx="141256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 dirty="0">
                <a:latin typeface="+mn-ea"/>
              </a:rPr>
              <a:t>この波形を</a:t>
            </a:r>
            <a:endParaRPr lang="en-US" altLang="ja-JP" sz="2000" b="1" dirty="0">
              <a:latin typeface="+mn-ea"/>
            </a:endParaRPr>
          </a:p>
          <a:p>
            <a:r>
              <a:rPr lang="ja-JP" altLang="en-US" sz="2000" b="1" dirty="0">
                <a:latin typeface="+mn-ea"/>
              </a:rPr>
              <a:t>ガウス関数</a:t>
            </a:r>
            <a:endParaRPr lang="en-US" altLang="ja-JP" sz="2000" b="1" dirty="0">
              <a:latin typeface="+mn-ea"/>
            </a:endParaRPr>
          </a:p>
          <a:p>
            <a:r>
              <a:rPr kumimoji="1" lang="ja-JP" altLang="en-US" sz="2000" b="1" dirty="0">
                <a:latin typeface="+mn-ea"/>
              </a:rPr>
              <a:t>に変える</a:t>
            </a:r>
            <a:r>
              <a:rPr lang="ja-JP" altLang="en-US" sz="2000" b="1" dirty="0">
                <a:latin typeface="+mn-ea"/>
              </a:rPr>
              <a:t>と</a:t>
            </a:r>
            <a:endParaRPr kumimoji="1" lang="en-US" altLang="ja-JP" sz="2000" b="1" dirty="0">
              <a:latin typeface="+mn-ea"/>
            </a:endParaRPr>
          </a:p>
          <a:p>
            <a:endParaRPr kumimoji="1" lang="ja-JP" altLang="en-US" sz="2000" b="1" dirty="0">
              <a:latin typeface="+mn-ea"/>
            </a:endParaRPr>
          </a:p>
        </p:txBody>
      </p:sp>
      <p:sp>
        <p:nvSpPr>
          <p:cNvPr id="2052" name="矢印: 下 2051">
            <a:extLst>
              <a:ext uri="{FF2B5EF4-FFF2-40B4-BE49-F238E27FC236}">
                <a16:creationId xmlns:a16="http://schemas.microsoft.com/office/drawing/2014/main" id="{3DC1537B-1FDD-D2D7-1293-A4ED6BBBF6FD}"/>
              </a:ext>
            </a:extLst>
          </p:cNvPr>
          <p:cNvSpPr/>
          <p:nvPr/>
        </p:nvSpPr>
        <p:spPr>
          <a:xfrm>
            <a:off x="4409659" y="4555745"/>
            <a:ext cx="469557" cy="284206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054" name="図 2053">
            <a:extLst>
              <a:ext uri="{FF2B5EF4-FFF2-40B4-BE49-F238E27FC236}">
                <a16:creationId xmlns:a16="http://schemas.microsoft.com/office/drawing/2014/main" id="{137EF53A-AF7F-0ECA-0D93-12BEAB820EE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29306" y="5656942"/>
            <a:ext cx="1118330" cy="1164543"/>
          </a:xfrm>
          <a:prstGeom prst="rect">
            <a:avLst/>
          </a:prstGeom>
        </p:spPr>
      </p:pic>
      <p:sp>
        <p:nvSpPr>
          <p:cNvPr id="2055" name="テキスト ボックス 2054">
            <a:extLst>
              <a:ext uri="{FF2B5EF4-FFF2-40B4-BE49-F238E27FC236}">
                <a16:creationId xmlns:a16="http://schemas.microsoft.com/office/drawing/2014/main" id="{BEFB9231-75AB-B763-1F92-42197E9683F3}"/>
              </a:ext>
            </a:extLst>
          </p:cNvPr>
          <p:cNvSpPr txBox="1"/>
          <p:nvPr/>
        </p:nvSpPr>
        <p:spPr>
          <a:xfrm>
            <a:off x="7443442" y="4448101"/>
            <a:ext cx="169309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 dirty="0">
                <a:latin typeface="+mn-ea"/>
              </a:rPr>
              <a:t>回折リング</a:t>
            </a:r>
            <a:endParaRPr kumimoji="1" lang="en-US" altLang="ja-JP" sz="2000" b="1" dirty="0">
              <a:latin typeface="+mn-ea"/>
            </a:endParaRPr>
          </a:p>
          <a:p>
            <a:r>
              <a:rPr kumimoji="1" lang="ja-JP" altLang="en-US" sz="2000" b="1" dirty="0">
                <a:latin typeface="+mn-ea"/>
              </a:rPr>
              <a:t>のない</a:t>
            </a:r>
            <a:r>
              <a:rPr lang="ja-JP" altLang="en-US" sz="2000" b="1" dirty="0">
                <a:latin typeface="+mn-ea"/>
              </a:rPr>
              <a:t>回折像</a:t>
            </a:r>
            <a:endParaRPr lang="en-US" altLang="ja-JP" sz="2000" b="1" dirty="0">
              <a:latin typeface="+mn-ea"/>
            </a:endParaRPr>
          </a:p>
          <a:p>
            <a:r>
              <a:rPr lang="ja-JP" altLang="en-US" sz="2000" b="1" dirty="0">
                <a:latin typeface="+mn-ea"/>
              </a:rPr>
              <a:t>になるのでは</a:t>
            </a:r>
            <a:endParaRPr lang="en-US" altLang="ja-JP" sz="2000" b="1" dirty="0">
              <a:latin typeface="+mn-ea"/>
            </a:endParaRPr>
          </a:p>
          <a:p>
            <a:r>
              <a:rPr kumimoji="1" lang="ja-JP" altLang="en-US" sz="2000" b="1" dirty="0">
                <a:latin typeface="+mn-ea"/>
              </a:rPr>
              <a:t>ないか？</a:t>
            </a:r>
            <a:endParaRPr kumimoji="1" lang="en-US" altLang="ja-JP" sz="2000" b="1" dirty="0">
              <a:latin typeface="+mn-ea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422C94C-23F2-71AB-3DFD-A5CE7283C81D}"/>
              </a:ext>
            </a:extLst>
          </p:cNvPr>
          <p:cNvSpPr txBox="1"/>
          <p:nvPr/>
        </p:nvSpPr>
        <p:spPr>
          <a:xfrm>
            <a:off x="3400315" y="3862004"/>
            <a:ext cx="8066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latin typeface="+mn-ea"/>
              </a:rPr>
              <a:t>対物</a:t>
            </a:r>
            <a:endParaRPr kumimoji="1" lang="en-US" altLang="ja-JP" b="1" dirty="0">
              <a:latin typeface="+mn-ea"/>
            </a:endParaRPr>
          </a:p>
          <a:p>
            <a:r>
              <a:rPr kumimoji="1" lang="ja-JP" altLang="en-US" b="1" dirty="0">
                <a:latin typeface="+mn-ea"/>
              </a:rPr>
              <a:t>レンズ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1FD661C-9D9C-6098-571E-3B63B4CC365F}"/>
              </a:ext>
            </a:extLst>
          </p:cNvPr>
          <p:cNvSpPr txBox="1"/>
          <p:nvPr/>
        </p:nvSpPr>
        <p:spPr>
          <a:xfrm>
            <a:off x="118308" y="1080957"/>
            <a:ext cx="90256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latin typeface="ＭＳ Ｐゴシック"/>
              </a:rPr>
              <a:t>■ガウス関数（正規分布）のフーリエ変換は、下の左図のように、</a:t>
            </a:r>
            <a:endParaRPr lang="en-US" altLang="ja-JP" sz="2400" dirty="0">
              <a:latin typeface="ＭＳ Ｐゴシック"/>
            </a:endParaRPr>
          </a:p>
          <a:p>
            <a:r>
              <a:rPr lang="ja-JP" altLang="en-US" sz="2400" dirty="0">
                <a:latin typeface="ＭＳ Ｐゴシック"/>
              </a:rPr>
              <a:t>　又、ガウス関数（正規分布）になります。→星からの光の強さを</a:t>
            </a:r>
            <a:endParaRPr lang="en-US" altLang="ja-JP" sz="2400" dirty="0">
              <a:latin typeface="ＭＳ Ｐゴシック"/>
            </a:endParaRPr>
          </a:p>
          <a:p>
            <a:r>
              <a:rPr lang="ja-JP" altLang="en-US" sz="2400" dirty="0">
                <a:latin typeface="ＭＳ Ｐゴシック"/>
              </a:rPr>
              <a:t>　ガウス関数に変えたら？</a:t>
            </a:r>
            <a:endParaRPr lang="en-US" altLang="ja-JP" sz="2400" dirty="0">
              <a:latin typeface="ＭＳ Ｐゴシック"/>
            </a:endParaRPr>
          </a:p>
        </p:txBody>
      </p:sp>
      <p:sp>
        <p:nvSpPr>
          <p:cNvPr id="8" name="フリーフォーム 17">
            <a:extLst>
              <a:ext uri="{FF2B5EF4-FFF2-40B4-BE49-F238E27FC236}">
                <a16:creationId xmlns:a16="http://schemas.microsoft.com/office/drawing/2014/main" id="{1484EAB4-1CEE-3179-1F5C-66336D63AFE6}"/>
              </a:ext>
            </a:extLst>
          </p:cNvPr>
          <p:cNvSpPr/>
          <p:nvPr/>
        </p:nvSpPr>
        <p:spPr>
          <a:xfrm>
            <a:off x="6789622" y="2886905"/>
            <a:ext cx="524747" cy="1362074"/>
          </a:xfrm>
          <a:custGeom>
            <a:avLst/>
            <a:gdLst>
              <a:gd name="connsiteX0" fmla="*/ 818445 w 877711"/>
              <a:gd name="connsiteY0" fmla="*/ 0 h 2249311"/>
              <a:gd name="connsiteX1" fmla="*/ 598311 w 877711"/>
              <a:gd name="connsiteY1" fmla="*/ 355600 h 2249311"/>
              <a:gd name="connsiteX2" fmla="*/ 293511 w 877711"/>
              <a:gd name="connsiteY2" fmla="*/ 626533 h 2249311"/>
              <a:gd name="connsiteX3" fmla="*/ 56445 w 877711"/>
              <a:gd name="connsiteY3" fmla="*/ 914400 h 2249311"/>
              <a:gd name="connsiteX4" fmla="*/ 39511 w 877711"/>
              <a:gd name="connsiteY4" fmla="*/ 1219200 h 2249311"/>
              <a:gd name="connsiteX5" fmla="*/ 293511 w 877711"/>
              <a:gd name="connsiteY5" fmla="*/ 1557867 h 2249311"/>
              <a:gd name="connsiteX6" fmla="*/ 581378 w 877711"/>
              <a:gd name="connsiteY6" fmla="*/ 1811867 h 2249311"/>
              <a:gd name="connsiteX7" fmla="*/ 835378 w 877711"/>
              <a:gd name="connsiteY7" fmla="*/ 2184400 h 2249311"/>
              <a:gd name="connsiteX8" fmla="*/ 835378 w 877711"/>
              <a:gd name="connsiteY8" fmla="*/ 2201333 h 22493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77711" h="2249311">
                <a:moveTo>
                  <a:pt x="818445" y="0"/>
                </a:moveTo>
                <a:cubicBezTo>
                  <a:pt x="752122" y="125589"/>
                  <a:pt x="685800" y="251178"/>
                  <a:pt x="598311" y="355600"/>
                </a:cubicBezTo>
                <a:cubicBezTo>
                  <a:pt x="510822" y="460022"/>
                  <a:pt x="383822" y="533400"/>
                  <a:pt x="293511" y="626533"/>
                </a:cubicBezTo>
                <a:cubicBezTo>
                  <a:pt x="203200" y="719666"/>
                  <a:pt x="98778" y="815622"/>
                  <a:pt x="56445" y="914400"/>
                </a:cubicBezTo>
                <a:cubicBezTo>
                  <a:pt x="14112" y="1013178"/>
                  <a:pt x="0" y="1111956"/>
                  <a:pt x="39511" y="1219200"/>
                </a:cubicBezTo>
                <a:cubicBezTo>
                  <a:pt x="79022" y="1326444"/>
                  <a:pt x="203200" y="1459089"/>
                  <a:pt x="293511" y="1557867"/>
                </a:cubicBezTo>
                <a:cubicBezTo>
                  <a:pt x="383822" y="1656645"/>
                  <a:pt x="491067" y="1707445"/>
                  <a:pt x="581378" y="1811867"/>
                </a:cubicBezTo>
                <a:cubicBezTo>
                  <a:pt x="671689" y="1916289"/>
                  <a:pt x="793045" y="2119489"/>
                  <a:pt x="835378" y="2184400"/>
                </a:cubicBezTo>
                <a:cubicBezTo>
                  <a:pt x="877711" y="2249311"/>
                  <a:pt x="835378" y="2201333"/>
                  <a:pt x="835378" y="2201333"/>
                </a:cubicBezTo>
              </a:path>
            </a:pathLst>
          </a:custGeom>
          <a:ln>
            <a:solidFill>
              <a:schemeClr val="tx1"/>
            </a:solidFill>
          </a:ln>
          <a:scene3d>
            <a:camera prst="orthographicFront">
              <a:rot lat="0" lon="0" rev="16200000"/>
            </a:camera>
            <a:lightRig rig="threePt" dir="t"/>
          </a:scene3d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100"/>
          </a:p>
        </p:txBody>
      </p:sp>
      <p:sp>
        <p:nvSpPr>
          <p:cNvPr id="13" name="矢印: V 字型 12">
            <a:extLst>
              <a:ext uri="{FF2B5EF4-FFF2-40B4-BE49-F238E27FC236}">
                <a16:creationId xmlns:a16="http://schemas.microsoft.com/office/drawing/2014/main" id="{9E0228CD-531B-2C31-22CA-32FE535A4B2B}"/>
              </a:ext>
            </a:extLst>
          </p:cNvPr>
          <p:cNvSpPr/>
          <p:nvPr/>
        </p:nvSpPr>
        <p:spPr>
          <a:xfrm>
            <a:off x="5720215" y="3305058"/>
            <a:ext cx="485330" cy="449666"/>
          </a:xfrm>
          <a:prstGeom prst="notched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円/楕円 13">
            <a:extLst>
              <a:ext uri="{FF2B5EF4-FFF2-40B4-BE49-F238E27FC236}">
                <a16:creationId xmlns:a16="http://schemas.microsoft.com/office/drawing/2014/main" id="{4F30AC3E-42E1-E613-5C81-C10449452C25}"/>
              </a:ext>
            </a:extLst>
          </p:cNvPr>
          <p:cNvSpPr/>
          <p:nvPr/>
        </p:nvSpPr>
        <p:spPr>
          <a:xfrm>
            <a:off x="6961951" y="3909447"/>
            <a:ext cx="235277" cy="810176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  <a:scene3d>
            <a:camera prst="orthographicFront">
              <a:rot lat="0" lon="0" rev="1620000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矢印: 下 14">
            <a:extLst>
              <a:ext uri="{FF2B5EF4-FFF2-40B4-BE49-F238E27FC236}">
                <a16:creationId xmlns:a16="http://schemas.microsoft.com/office/drawing/2014/main" id="{9F12B7BD-0E26-0391-D6D3-F036EB0A6C61}"/>
              </a:ext>
            </a:extLst>
          </p:cNvPr>
          <p:cNvSpPr/>
          <p:nvPr/>
        </p:nvSpPr>
        <p:spPr>
          <a:xfrm>
            <a:off x="6828979" y="4529158"/>
            <a:ext cx="469557" cy="284206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フリーフォーム 17">
            <a:extLst>
              <a:ext uri="{FF2B5EF4-FFF2-40B4-BE49-F238E27FC236}">
                <a16:creationId xmlns:a16="http://schemas.microsoft.com/office/drawing/2014/main" id="{E52BFDE6-D06C-C52F-3E61-DAE74AC53BAA}"/>
              </a:ext>
            </a:extLst>
          </p:cNvPr>
          <p:cNvSpPr/>
          <p:nvPr/>
        </p:nvSpPr>
        <p:spPr>
          <a:xfrm>
            <a:off x="6730048" y="4812639"/>
            <a:ext cx="667421" cy="1015664"/>
          </a:xfrm>
          <a:custGeom>
            <a:avLst/>
            <a:gdLst>
              <a:gd name="connsiteX0" fmla="*/ 818445 w 877711"/>
              <a:gd name="connsiteY0" fmla="*/ 0 h 2249311"/>
              <a:gd name="connsiteX1" fmla="*/ 598311 w 877711"/>
              <a:gd name="connsiteY1" fmla="*/ 355600 h 2249311"/>
              <a:gd name="connsiteX2" fmla="*/ 293511 w 877711"/>
              <a:gd name="connsiteY2" fmla="*/ 626533 h 2249311"/>
              <a:gd name="connsiteX3" fmla="*/ 56445 w 877711"/>
              <a:gd name="connsiteY3" fmla="*/ 914400 h 2249311"/>
              <a:gd name="connsiteX4" fmla="*/ 39511 w 877711"/>
              <a:gd name="connsiteY4" fmla="*/ 1219200 h 2249311"/>
              <a:gd name="connsiteX5" fmla="*/ 293511 w 877711"/>
              <a:gd name="connsiteY5" fmla="*/ 1557867 h 2249311"/>
              <a:gd name="connsiteX6" fmla="*/ 581378 w 877711"/>
              <a:gd name="connsiteY6" fmla="*/ 1811867 h 2249311"/>
              <a:gd name="connsiteX7" fmla="*/ 835378 w 877711"/>
              <a:gd name="connsiteY7" fmla="*/ 2184400 h 2249311"/>
              <a:gd name="connsiteX8" fmla="*/ 835378 w 877711"/>
              <a:gd name="connsiteY8" fmla="*/ 2201333 h 22493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77711" h="2249311">
                <a:moveTo>
                  <a:pt x="818445" y="0"/>
                </a:moveTo>
                <a:cubicBezTo>
                  <a:pt x="752122" y="125589"/>
                  <a:pt x="685800" y="251178"/>
                  <a:pt x="598311" y="355600"/>
                </a:cubicBezTo>
                <a:cubicBezTo>
                  <a:pt x="510822" y="460022"/>
                  <a:pt x="383822" y="533400"/>
                  <a:pt x="293511" y="626533"/>
                </a:cubicBezTo>
                <a:cubicBezTo>
                  <a:pt x="203200" y="719666"/>
                  <a:pt x="98778" y="815622"/>
                  <a:pt x="56445" y="914400"/>
                </a:cubicBezTo>
                <a:cubicBezTo>
                  <a:pt x="14112" y="1013178"/>
                  <a:pt x="0" y="1111956"/>
                  <a:pt x="39511" y="1219200"/>
                </a:cubicBezTo>
                <a:cubicBezTo>
                  <a:pt x="79022" y="1326444"/>
                  <a:pt x="203200" y="1459089"/>
                  <a:pt x="293511" y="1557867"/>
                </a:cubicBezTo>
                <a:cubicBezTo>
                  <a:pt x="383822" y="1656645"/>
                  <a:pt x="491067" y="1707445"/>
                  <a:pt x="581378" y="1811867"/>
                </a:cubicBezTo>
                <a:cubicBezTo>
                  <a:pt x="671689" y="1916289"/>
                  <a:pt x="793045" y="2119489"/>
                  <a:pt x="835378" y="2184400"/>
                </a:cubicBezTo>
                <a:cubicBezTo>
                  <a:pt x="877711" y="2249311"/>
                  <a:pt x="835378" y="2201333"/>
                  <a:pt x="835378" y="2201333"/>
                </a:cubicBezTo>
              </a:path>
            </a:pathLst>
          </a:custGeom>
          <a:ln>
            <a:solidFill>
              <a:schemeClr val="tx1"/>
            </a:solidFill>
          </a:ln>
          <a:scene3d>
            <a:camera prst="orthographicFront">
              <a:rot lat="0" lon="0" rev="16200000"/>
            </a:camera>
            <a:lightRig rig="threePt" dir="t"/>
          </a:scene3d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100"/>
          </a:p>
        </p:txBody>
      </p:sp>
      <p:sp>
        <p:nvSpPr>
          <p:cNvPr id="17" name="矢印: 下 16">
            <a:extLst>
              <a:ext uri="{FF2B5EF4-FFF2-40B4-BE49-F238E27FC236}">
                <a16:creationId xmlns:a16="http://schemas.microsoft.com/office/drawing/2014/main" id="{1F75BF85-925D-6F44-1A26-BF8BA52FDA6C}"/>
              </a:ext>
            </a:extLst>
          </p:cNvPr>
          <p:cNvSpPr/>
          <p:nvPr/>
        </p:nvSpPr>
        <p:spPr>
          <a:xfrm>
            <a:off x="4381922" y="3861732"/>
            <a:ext cx="469557" cy="284206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矢印: 下 17">
            <a:extLst>
              <a:ext uri="{FF2B5EF4-FFF2-40B4-BE49-F238E27FC236}">
                <a16:creationId xmlns:a16="http://schemas.microsoft.com/office/drawing/2014/main" id="{3CCF5D16-F039-711F-F679-B96E621D2494}"/>
              </a:ext>
            </a:extLst>
          </p:cNvPr>
          <p:cNvSpPr/>
          <p:nvPr/>
        </p:nvSpPr>
        <p:spPr>
          <a:xfrm>
            <a:off x="6844812" y="3816394"/>
            <a:ext cx="469557" cy="284206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9A4769A2-B9C7-3C9D-0087-B71217CCC0A1}"/>
              </a:ext>
            </a:extLst>
          </p:cNvPr>
          <p:cNvGrpSpPr/>
          <p:nvPr/>
        </p:nvGrpSpPr>
        <p:grpSpPr>
          <a:xfrm>
            <a:off x="4105526" y="4955933"/>
            <a:ext cx="1096659" cy="641935"/>
            <a:chOff x="5685367" y="4946047"/>
            <a:chExt cx="1096659" cy="641935"/>
          </a:xfrm>
        </p:grpSpPr>
        <p:sp>
          <p:nvSpPr>
            <p:cNvPr id="20" name="フリーフォーム 22">
              <a:extLst>
                <a:ext uri="{FF2B5EF4-FFF2-40B4-BE49-F238E27FC236}">
                  <a16:creationId xmlns:a16="http://schemas.microsoft.com/office/drawing/2014/main" id="{6E6EBE8D-8BE8-1EE4-A380-53AB7F4B062B}"/>
                </a:ext>
              </a:extLst>
            </p:cNvPr>
            <p:cNvSpPr/>
            <p:nvPr/>
          </p:nvSpPr>
          <p:spPr>
            <a:xfrm>
              <a:off x="6240161" y="4946047"/>
              <a:ext cx="541865" cy="617597"/>
            </a:xfrm>
            <a:custGeom>
              <a:avLst/>
              <a:gdLst>
                <a:gd name="connsiteX0" fmla="*/ 0 w 4665133"/>
                <a:gd name="connsiteY0" fmla="*/ 0 h 3636434"/>
                <a:gd name="connsiteX1" fmla="*/ 110066 w 4665133"/>
                <a:gd name="connsiteY1" fmla="*/ 25400 h 3636434"/>
                <a:gd name="connsiteX2" fmla="*/ 194733 w 4665133"/>
                <a:gd name="connsiteY2" fmla="*/ 84667 h 3636434"/>
                <a:gd name="connsiteX3" fmla="*/ 304800 w 4665133"/>
                <a:gd name="connsiteY3" fmla="*/ 127000 h 3636434"/>
                <a:gd name="connsiteX4" fmla="*/ 457200 w 4665133"/>
                <a:gd name="connsiteY4" fmla="*/ 541867 h 3636434"/>
                <a:gd name="connsiteX5" fmla="*/ 584200 w 4665133"/>
                <a:gd name="connsiteY5" fmla="*/ 897467 h 3636434"/>
                <a:gd name="connsiteX6" fmla="*/ 736600 w 4665133"/>
                <a:gd name="connsiteY6" fmla="*/ 1439333 h 3636434"/>
                <a:gd name="connsiteX7" fmla="*/ 863600 w 4665133"/>
                <a:gd name="connsiteY7" fmla="*/ 1938867 h 3636434"/>
                <a:gd name="connsiteX8" fmla="*/ 982133 w 4665133"/>
                <a:gd name="connsiteY8" fmla="*/ 2311400 h 3636434"/>
                <a:gd name="connsiteX9" fmla="*/ 1075266 w 4665133"/>
                <a:gd name="connsiteY9" fmla="*/ 2658533 h 3636434"/>
                <a:gd name="connsiteX10" fmla="*/ 1210733 w 4665133"/>
                <a:gd name="connsiteY10" fmla="*/ 3031067 h 3636434"/>
                <a:gd name="connsiteX11" fmla="*/ 1303866 w 4665133"/>
                <a:gd name="connsiteY11" fmla="*/ 3242733 h 3636434"/>
                <a:gd name="connsiteX12" fmla="*/ 1405466 w 4665133"/>
                <a:gd name="connsiteY12" fmla="*/ 3462867 h 3636434"/>
                <a:gd name="connsiteX13" fmla="*/ 1591733 w 4665133"/>
                <a:gd name="connsiteY13" fmla="*/ 3606800 h 3636434"/>
                <a:gd name="connsiteX14" fmla="*/ 1761066 w 4665133"/>
                <a:gd name="connsiteY14" fmla="*/ 3615267 h 3636434"/>
                <a:gd name="connsiteX15" fmla="*/ 1981200 w 4665133"/>
                <a:gd name="connsiteY15" fmla="*/ 3479800 h 3636434"/>
                <a:gd name="connsiteX16" fmla="*/ 2218266 w 4665133"/>
                <a:gd name="connsiteY16" fmla="*/ 3276600 h 3636434"/>
                <a:gd name="connsiteX17" fmla="*/ 2379133 w 4665133"/>
                <a:gd name="connsiteY17" fmla="*/ 3132667 h 3636434"/>
                <a:gd name="connsiteX18" fmla="*/ 2573866 w 4665133"/>
                <a:gd name="connsiteY18" fmla="*/ 3005667 h 3636434"/>
                <a:gd name="connsiteX19" fmla="*/ 2870200 w 4665133"/>
                <a:gd name="connsiteY19" fmla="*/ 3005667 h 3636434"/>
                <a:gd name="connsiteX20" fmla="*/ 3090333 w 4665133"/>
                <a:gd name="connsiteY20" fmla="*/ 3141133 h 3636434"/>
                <a:gd name="connsiteX21" fmla="*/ 3302000 w 4665133"/>
                <a:gd name="connsiteY21" fmla="*/ 3234267 h 3636434"/>
                <a:gd name="connsiteX22" fmla="*/ 3505200 w 4665133"/>
                <a:gd name="connsiteY22" fmla="*/ 3318933 h 3636434"/>
                <a:gd name="connsiteX23" fmla="*/ 3742266 w 4665133"/>
                <a:gd name="connsiteY23" fmla="*/ 3344333 h 3636434"/>
                <a:gd name="connsiteX24" fmla="*/ 3962400 w 4665133"/>
                <a:gd name="connsiteY24" fmla="*/ 3310467 h 3636434"/>
                <a:gd name="connsiteX25" fmla="*/ 4233333 w 4665133"/>
                <a:gd name="connsiteY25" fmla="*/ 3191933 h 3636434"/>
                <a:gd name="connsiteX26" fmla="*/ 4470400 w 4665133"/>
                <a:gd name="connsiteY26" fmla="*/ 3149600 h 3636434"/>
                <a:gd name="connsiteX27" fmla="*/ 4665133 w 4665133"/>
                <a:gd name="connsiteY27" fmla="*/ 3098800 h 3636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4665133" h="3636434">
                  <a:moveTo>
                    <a:pt x="0" y="0"/>
                  </a:moveTo>
                  <a:cubicBezTo>
                    <a:pt x="38805" y="5644"/>
                    <a:pt x="77611" y="11289"/>
                    <a:pt x="110066" y="25400"/>
                  </a:cubicBezTo>
                  <a:cubicBezTo>
                    <a:pt x="142521" y="39511"/>
                    <a:pt x="162277" y="67734"/>
                    <a:pt x="194733" y="84667"/>
                  </a:cubicBezTo>
                  <a:cubicBezTo>
                    <a:pt x="227189" y="101600"/>
                    <a:pt x="261055" y="50800"/>
                    <a:pt x="304800" y="127000"/>
                  </a:cubicBezTo>
                  <a:cubicBezTo>
                    <a:pt x="348545" y="203200"/>
                    <a:pt x="410633" y="413456"/>
                    <a:pt x="457200" y="541867"/>
                  </a:cubicBezTo>
                  <a:cubicBezTo>
                    <a:pt x="503767" y="670278"/>
                    <a:pt x="537633" y="747889"/>
                    <a:pt x="584200" y="897467"/>
                  </a:cubicBezTo>
                  <a:cubicBezTo>
                    <a:pt x="630767" y="1047045"/>
                    <a:pt x="690033" y="1265766"/>
                    <a:pt x="736600" y="1439333"/>
                  </a:cubicBezTo>
                  <a:cubicBezTo>
                    <a:pt x="783167" y="1612900"/>
                    <a:pt x="822678" y="1793523"/>
                    <a:pt x="863600" y="1938867"/>
                  </a:cubicBezTo>
                  <a:cubicBezTo>
                    <a:pt x="904522" y="2084211"/>
                    <a:pt x="946855" y="2191456"/>
                    <a:pt x="982133" y="2311400"/>
                  </a:cubicBezTo>
                  <a:cubicBezTo>
                    <a:pt x="1017411" y="2431344"/>
                    <a:pt x="1037166" y="2538589"/>
                    <a:pt x="1075266" y="2658533"/>
                  </a:cubicBezTo>
                  <a:cubicBezTo>
                    <a:pt x="1113366" y="2778477"/>
                    <a:pt x="1172633" y="2933700"/>
                    <a:pt x="1210733" y="3031067"/>
                  </a:cubicBezTo>
                  <a:cubicBezTo>
                    <a:pt x="1248833" y="3128434"/>
                    <a:pt x="1271411" y="3170766"/>
                    <a:pt x="1303866" y="3242733"/>
                  </a:cubicBezTo>
                  <a:cubicBezTo>
                    <a:pt x="1336321" y="3314700"/>
                    <a:pt x="1357488" y="3402189"/>
                    <a:pt x="1405466" y="3462867"/>
                  </a:cubicBezTo>
                  <a:cubicBezTo>
                    <a:pt x="1453444" y="3523545"/>
                    <a:pt x="1532466" y="3581400"/>
                    <a:pt x="1591733" y="3606800"/>
                  </a:cubicBezTo>
                  <a:cubicBezTo>
                    <a:pt x="1651000" y="3632200"/>
                    <a:pt x="1696155" y="3636434"/>
                    <a:pt x="1761066" y="3615267"/>
                  </a:cubicBezTo>
                  <a:cubicBezTo>
                    <a:pt x="1825977" y="3594100"/>
                    <a:pt x="1905000" y="3536245"/>
                    <a:pt x="1981200" y="3479800"/>
                  </a:cubicBezTo>
                  <a:cubicBezTo>
                    <a:pt x="2057400" y="3423356"/>
                    <a:pt x="2151944" y="3334456"/>
                    <a:pt x="2218266" y="3276600"/>
                  </a:cubicBezTo>
                  <a:cubicBezTo>
                    <a:pt x="2284588" y="3218745"/>
                    <a:pt x="2319866" y="3177823"/>
                    <a:pt x="2379133" y="3132667"/>
                  </a:cubicBezTo>
                  <a:cubicBezTo>
                    <a:pt x="2438400" y="3087511"/>
                    <a:pt x="2492022" y="3026834"/>
                    <a:pt x="2573866" y="3005667"/>
                  </a:cubicBezTo>
                  <a:cubicBezTo>
                    <a:pt x="2655710" y="2984500"/>
                    <a:pt x="2784122" y="2983089"/>
                    <a:pt x="2870200" y="3005667"/>
                  </a:cubicBezTo>
                  <a:cubicBezTo>
                    <a:pt x="2956278" y="3028245"/>
                    <a:pt x="3018366" y="3103033"/>
                    <a:pt x="3090333" y="3141133"/>
                  </a:cubicBezTo>
                  <a:cubicBezTo>
                    <a:pt x="3162300" y="3179233"/>
                    <a:pt x="3232856" y="3204634"/>
                    <a:pt x="3302000" y="3234267"/>
                  </a:cubicBezTo>
                  <a:cubicBezTo>
                    <a:pt x="3371145" y="3263900"/>
                    <a:pt x="3431822" y="3300589"/>
                    <a:pt x="3505200" y="3318933"/>
                  </a:cubicBezTo>
                  <a:cubicBezTo>
                    <a:pt x="3578578" y="3337277"/>
                    <a:pt x="3666066" y="3345744"/>
                    <a:pt x="3742266" y="3344333"/>
                  </a:cubicBezTo>
                  <a:cubicBezTo>
                    <a:pt x="3818466" y="3342922"/>
                    <a:pt x="3880555" y="3335867"/>
                    <a:pt x="3962400" y="3310467"/>
                  </a:cubicBezTo>
                  <a:cubicBezTo>
                    <a:pt x="4044245" y="3285067"/>
                    <a:pt x="4148666" y="3218744"/>
                    <a:pt x="4233333" y="3191933"/>
                  </a:cubicBezTo>
                  <a:cubicBezTo>
                    <a:pt x="4318000" y="3165122"/>
                    <a:pt x="4398434" y="3165122"/>
                    <a:pt x="4470400" y="3149600"/>
                  </a:cubicBezTo>
                  <a:cubicBezTo>
                    <a:pt x="4542366" y="3134078"/>
                    <a:pt x="4665133" y="3098800"/>
                    <a:pt x="4665133" y="3098800"/>
                  </a:cubicBezTo>
                </a:path>
              </a:pathLst>
            </a:custGeom>
            <a:ln w="12700">
              <a:solidFill>
                <a:schemeClr val="tx1"/>
              </a:solidFill>
            </a:ln>
            <a:scene3d>
              <a:camera prst="orthographicFront">
                <a:rot lat="0" lon="0" rev="300000"/>
              </a:camera>
              <a:lightRig rig="threePt" dir="t"/>
            </a:scene3d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フリーフォーム 23">
              <a:extLst>
                <a:ext uri="{FF2B5EF4-FFF2-40B4-BE49-F238E27FC236}">
                  <a16:creationId xmlns:a16="http://schemas.microsoft.com/office/drawing/2014/main" id="{624325D1-E03F-35D9-1D99-BB7560430109}"/>
                </a:ext>
              </a:extLst>
            </p:cNvPr>
            <p:cNvSpPr/>
            <p:nvPr/>
          </p:nvSpPr>
          <p:spPr>
            <a:xfrm>
              <a:off x="5685367" y="4970385"/>
              <a:ext cx="541865" cy="617597"/>
            </a:xfrm>
            <a:custGeom>
              <a:avLst/>
              <a:gdLst>
                <a:gd name="connsiteX0" fmla="*/ 0 w 4665133"/>
                <a:gd name="connsiteY0" fmla="*/ 0 h 3636434"/>
                <a:gd name="connsiteX1" fmla="*/ 110066 w 4665133"/>
                <a:gd name="connsiteY1" fmla="*/ 25400 h 3636434"/>
                <a:gd name="connsiteX2" fmla="*/ 194733 w 4665133"/>
                <a:gd name="connsiteY2" fmla="*/ 84667 h 3636434"/>
                <a:gd name="connsiteX3" fmla="*/ 304800 w 4665133"/>
                <a:gd name="connsiteY3" fmla="*/ 127000 h 3636434"/>
                <a:gd name="connsiteX4" fmla="*/ 457200 w 4665133"/>
                <a:gd name="connsiteY4" fmla="*/ 541867 h 3636434"/>
                <a:gd name="connsiteX5" fmla="*/ 584200 w 4665133"/>
                <a:gd name="connsiteY5" fmla="*/ 897467 h 3636434"/>
                <a:gd name="connsiteX6" fmla="*/ 736600 w 4665133"/>
                <a:gd name="connsiteY6" fmla="*/ 1439333 h 3636434"/>
                <a:gd name="connsiteX7" fmla="*/ 863600 w 4665133"/>
                <a:gd name="connsiteY7" fmla="*/ 1938867 h 3636434"/>
                <a:gd name="connsiteX8" fmla="*/ 982133 w 4665133"/>
                <a:gd name="connsiteY8" fmla="*/ 2311400 h 3636434"/>
                <a:gd name="connsiteX9" fmla="*/ 1075266 w 4665133"/>
                <a:gd name="connsiteY9" fmla="*/ 2658533 h 3636434"/>
                <a:gd name="connsiteX10" fmla="*/ 1210733 w 4665133"/>
                <a:gd name="connsiteY10" fmla="*/ 3031067 h 3636434"/>
                <a:gd name="connsiteX11" fmla="*/ 1303866 w 4665133"/>
                <a:gd name="connsiteY11" fmla="*/ 3242733 h 3636434"/>
                <a:gd name="connsiteX12" fmla="*/ 1405466 w 4665133"/>
                <a:gd name="connsiteY12" fmla="*/ 3462867 h 3636434"/>
                <a:gd name="connsiteX13" fmla="*/ 1591733 w 4665133"/>
                <a:gd name="connsiteY13" fmla="*/ 3606800 h 3636434"/>
                <a:gd name="connsiteX14" fmla="*/ 1761066 w 4665133"/>
                <a:gd name="connsiteY14" fmla="*/ 3615267 h 3636434"/>
                <a:gd name="connsiteX15" fmla="*/ 1981200 w 4665133"/>
                <a:gd name="connsiteY15" fmla="*/ 3479800 h 3636434"/>
                <a:gd name="connsiteX16" fmla="*/ 2218266 w 4665133"/>
                <a:gd name="connsiteY16" fmla="*/ 3276600 h 3636434"/>
                <a:gd name="connsiteX17" fmla="*/ 2379133 w 4665133"/>
                <a:gd name="connsiteY17" fmla="*/ 3132667 h 3636434"/>
                <a:gd name="connsiteX18" fmla="*/ 2573866 w 4665133"/>
                <a:gd name="connsiteY18" fmla="*/ 3005667 h 3636434"/>
                <a:gd name="connsiteX19" fmla="*/ 2870200 w 4665133"/>
                <a:gd name="connsiteY19" fmla="*/ 3005667 h 3636434"/>
                <a:gd name="connsiteX20" fmla="*/ 3090333 w 4665133"/>
                <a:gd name="connsiteY20" fmla="*/ 3141133 h 3636434"/>
                <a:gd name="connsiteX21" fmla="*/ 3302000 w 4665133"/>
                <a:gd name="connsiteY21" fmla="*/ 3234267 h 3636434"/>
                <a:gd name="connsiteX22" fmla="*/ 3505200 w 4665133"/>
                <a:gd name="connsiteY22" fmla="*/ 3318933 h 3636434"/>
                <a:gd name="connsiteX23" fmla="*/ 3742266 w 4665133"/>
                <a:gd name="connsiteY23" fmla="*/ 3344333 h 3636434"/>
                <a:gd name="connsiteX24" fmla="*/ 3962400 w 4665133"/>
                <a:gd name="connsiteY24" fmla="*/ 3310467 h 3636434"/>
                <a:gd name="connsiteX25" fmla="*/ 4233333 w 4665133"/>
                <a:gd name="connsiteY25" fmla="*/ 3191933 h 3636434"/>
                <a:gd name="connsiteX26" fmla="*/ 4470400 w 4665133"/>
                <a:gd name="connsiteY26" fmla="*/ 3149600 h 3636434"/>
                <a:gd name="connsiteX27" fmla="*/ 4665133 w 4665133"/>
                <a:gd name="connsiteY27" fmla="*/ 3098800 h 3636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4665133" h="3636434">
                  <a:moveTo>
                    <a:pt x="0" y="0"/>
                  </a:moveTo>
                  <a:cubicBezTo>
                    <a:pt x="38805" y="5644"/>
                    <a:pt x="77611" y="11289"/>
                    <a:pt x="110066" y="25400"/>
                  </a:cubicBezTo>
                  <a:cubicBezTo>
                    <a:pt x="142521" y="39511"/>
                    <a:pt x="162277" y="67734"/>
                    <a:pt x="194733" y="84667"/>
                  </a:cubicBezTo>
                  <a:cubicBezTo>
                    <a:pt x="227189" y="101600"/>
                    <a:pt x="261055" y="50800"/>
                    <a:pt x="304800" y="127000"/>
                  </a:cubicBezTo>
                  <a:cubicBezTo>
                    <a:pt x="348545" y="203200"/>
                    <a:pt x="410633" y="413456"/>
                    <a:pt x="457200" y="541867"/>
                  </a:cubicBezTo>
                  <a:cubicBezTo>
                    <a:pt x="503767" y="670278"/>
                    <a:pt x="537633" y="747889"/>
                    <a:pt x="584200" y="897467"/>
                  </a:cubicBezTo>
                  <a:cubicBezTo>
                    <a:pt x="630767" y="1047045"/>
                    <a:pt x="690033" y="1265766"/>
                    <a:pt x="736600" y="1439333"/>
                  </a:cubicBezTo>
                  <a:cubicBezTo>
                    <a:pt x="783167" y="1612900"/>
                    <a:pt x="822678" y="1793523"/>
                    <a:pt x="863600" y="1938867"/>
                  </a:cubicBezTo>
                  <a:cubicBezTo>
                    <a:pt x="904522" y="2084211"/>
                    <a:pt x="946855" y="2191456"/>
                    <a:pt x="982133" y="2311400"/>
                  </a:cubicBezTo>
                  <a:cubicBezTo>
                    <a:pt x="1017411" y="2431344"/>
                    <a:pt x="1037166" y="2538589"/>
                    <a:pt x="1075266" y="2658533"/>
                  </a:cubicBezTo>
                  <a:cubicBezTo>
                    <a:pt x="1113366" y="2778477"/>
                    <a:pt x="1172633" y="2933700"/>
                    <a:pt x="1210733" y="3031067"/>
                  </a:cubicBezTo>
                  <a:cubicBezTo>
                    <a:pt x="1248833" y="3128434"/>
                    <a:pt x="1271411" y="3170766"/>
                    <a:pt x="1303866" y="3242733"/>
                  </a:cubicBezTo>
                  <a:cubicBezTo>
                    <a:pt x="1336321" y="3314700"/>
                    <a:pt x="1357488" y="3402189"/>
                    <a:pt x="1405466" y="3462867"/>
                  </a:cubicBezTo>
                  <a:cubicBezTo>
                    <a:pt x="1453444" y="3523545"/>
                    <a:pt x="1532466" y="3581400"/>
                    <a:pt x="1591733" y="3606800"/>
                  </a:cubicBezTo>
                  <a:cubicBezTo>
                    <a:pt x="1651000" y="3632200"/>
                    <a:pt x="1696155" y="3636434"/>
                    <a:pt x="1761066" y="3615267"/>
                  </a:cubicBezTo>
                  <a:cubicBezTo>
                    <a:pt x="1825977" y="3594100"/>
                    <a:pt x="1905000" y="3536245"/>
                    <a:pt x="1981200" y="3479800"/>
                  </a:cubicBezTo>
                  <a:cubicBezTo>
                    <a:pt x="2057400" y="3423356"/>
                    <a:pt x="2151944" y="3334456"/>
                    <a:pt x="2218266" y="3276600"/>
                  </a:cubicBezTo>
                  <a:cubicBezTo>
                    <a:pt x="2284588" y="3218745"/>
                    <a:pt x="2319866" y="3177823"/>
                    <a:pt x="2379133" y="3132667"/>
                  </a:cubicBezTo>
                  <a:cubicBezTo>
                    <a:pt x="2438400" y="3087511"/>
                    <a:pt x="2492022" y="3026834"/>
                    <a:pt x="2573866" y="3005667"/>
                  </a:cubicBezTo>
                  <a:cubicBezTo>
                    <a:pt x="2655710" y="2984500"/>
                    <a:pt x="2784122" y="2983089"/>
                    <a:pt x="2870200" y="3005667"/>
                  </a:cubicBezTo>
                  <a:cubicBezTo>
                    <a:pt x="2956278" y="3028245"/>
                    <a:pt x="3018366" y="3103033"/>
                    <a:pt x="3090333" y="3141133"/>
                  </a:cubicBezTo>
                  <a:cubicBezTo>
                    <a:pt x="3162300" y="3179233"/>
                    <a:pt x="3232856" y="3204634"/>
                    <a:pt x="3302000" y="3234267"/>
                  </a:cubicBezTo>
                  <a:cubicBezTo>
                    <a:pt x="3371145" y="3263900"/>
                    <a:pt x="3431822" y="3300589"/>
                    <a:pt x="3505200" y="3318933"/>
                  </a:cubicBezTo>
                  <a:cubicBezTo>
                    <a:pt x="3578578" y="3337277"/>
                    <a:pt x="3666066" y="3345744"/>
                    <a:pt x="3742266" y="3344333"/>
                  </a:cubicBezTo>
                  <a:cubicBezTo>
                    <a:pt x="3818466" y="3342922"/>
                    <a:pt x="3880555" y="3335867"/>
                    <a:pt x="3962400" y="3310467"/>
                  </a:cubicBezTo>
                  <a:cubicBezTo>
                    <a:pt x="4044245" y="3285067"/>
                    <a:pt x="4148666" y="3218744"/>
                    <a:pt x="4233333" y="3191933"/>
                  </a:cubicBezTo>
                  <a:cubicBezTo>
                    <a:pt x="4318000" y="3165122"/>
                    <a:pt x="4398434" y="3165122"/>
                    <a:pt x="4470400" y="3149600"/>
                  </a:cubicBezTo>
                  <a:cubicBezTo>
                    <a:pt x="4542366" y="3134078"/>
                    <a:pt x="4665133" y="3098800"/>
                    <a:pt x="4665133" y="3098800"/>
                  </a:cubicBezTo>
                </a:path>
              </a:pathLst>
            </a:custGeom>
            <a:ln w="12700">
              <a:solidFill>
                <a:schemeClr val="tx1"/>
              </a:solidFill>
            </a:ln>
            <a:scene3d>
              <a:camera prst="orthographicFront">
                <a:rot lat="0" lon="10799999" rev="0"/>
              </a:camera>
              <a:lightRig rig="threePt" dir="t"/>
            </a:scene3d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22" name="図 21">
            <a:extLst>
              <a:ext uri="{FF2B5EF4-FFF2-40B4-BE49-F238E27FC236}">
                <a16:creationId xmlns:a16="http://schemas.microsoft.com/office/drawing/2014/main" id="{400A8C04-0833-7543-0E86-8E0343667C9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22694" y="5720315"/>
            <a:ext cx="1096659" cy="1017192"/>
          </a:xfrm>
          <a:prstGeom prst="rect">
            <a:avLst/>
          </a:prstGeom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FDC55D2-057F-F8DD-1EDF-BA44C9C3B37C}"/>
              </a:ext>
            </a:extLst>
          </p:cNvPr>
          <p:cNvSpPr txBox="1"/>
          <p:nvPr/>
        </p:nvSpPr>
        <p:spPr>
          <a:xfrm>
            <a:off x="4087624" y="6429960"/>
            <a:ext cx="12186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>
                <a:solidFill>
                  <a:schemeClr val="bg1"/>
                </a:solidFill>
                <a:latin typeface="+mn-ea"/>
              </a:rPr>
              <a:t>波形の二乗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DEDA0F01-59A9-3FA8-DB5B-49361ACFA3B5}"/>
              </a:ext>
            </a:extLst>
          </p:cNvPr>
          <p:cNvSpPr txBox="1"/>
          <p:nvPr/>
        </p:nvSpPr>
        <p:spPr>
          <a:xfrm>
            <a:off x="6479169" y="6477000"/>
            <a:ext cx="12186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>
                <a:solidFill>
                  <a:schemeClr val="bg1"/>
                </a:solidFill>
                <a:latin typeface="+mn-ea"/>
              </a:rPr>
              <a:t>波形の二乗</a:t>
            </a:r>
          </a:p>
        </p:txBody>
      </p:sp>
    </p:spTree>
    <p:extLst>
      <p:ext uri="{BB962C8B-B14F-4D97-AF65-F5344CB8AC3E}">
        <p14:creationId xmlns:p14="http://schemas.microsoft.com/office/powerpoint/2010/main" val="26558812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トラベル">
  <a:themeElements>
    <a:clrScheme name="トラベル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トラベル">
      <a:majorFont>
        <a:latin typeface="Franklin Gothic Medium"/>
        <a:ea typeface=""/>
        <a:cs typeface=""/>
        <a:font script="Jpan" typeface="ヒラギノ角ゴ Pro W6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ＭＳ Ｐゴシック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トラベル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トラベル.thmx</Template>
  <TotalTime>13858</TotalTime>
  <Words>272</Words>
  <Application>Microsoft Office PowerPoint</Application>
  <PresentationFormat>画面に合わせる (4:3)</PresentationFormat>
  <Paragraphs>43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ＭＳ Ｐゴシック</vt:lpstr>
      <vt:lpstr>Calibri</vt:lpstr>
      <vt:lpstr>Franklin Gothic Book</vt:lpstr>
      <vt:lpstr>Franklin Gothic Medium</vt:lpstr>
      <vt:lpstr>Wingdings 2</vt:lpstr>
      <vt:lpstr>1_トラベル</vt:lpstr>
      <vt:lpstr>7.3 方形パルスのフーリエ変換と対物レンズ</vt:lpstr>
      <vt:lpstr>7.4 ガウス関数のフーリエ変換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船越 和己</dc:creator>
  <cp:lastModifiedBy>Owner</cp:lastModifiedBy>
  <cp:revision>2170</cp:revision>
  <dcterms:created xsi:type="dcterms:W3CDTF">2020-12-25T08:47:49Z</dcterms:created>
  <dcterms:modified xsi:type="dcterms:W3CDTF">2025-10-17T01:06:40Z</dcterms:modified>
</cp:coreProperties>
</file>